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Lst>
  <p:sldSz cx="18288000" cy="10287000"/>
  <p:notesSz cx="6858000" cy="9144000"/>
  <p:embeddedFontLst>
    <p:embeddedFont>
      <p:font typeface="DM Sans" pitchFamily="2" charset="0"/>
      <p:regular r:id="rId11"/>
      <p:bold r:id="rId12"/>
      <p:italic r:id="rId13"/>
      <p:boldItalic r:id="rId14"/>
    </p:embeddedFont>
    <p:embeddedFont>
      <p:font typeface="DM Sans Bold" charset="0"/>
      <p:regular r:id="rId15"/>
    </p:embeddedFont>
    <p:embeddedFont>
      <p:font typeface="Miriam" panose="020B0502050101010101" pitchFamily="34" charset="-79"/>
      <p:regular r:id="rId16"/>
    </p:embeddedFont>
    <p:embeddedFont>
      <p:font typeface="Tajawal Bold" panose="020B0604020202020204" charset="-78"/>
      <p:regular r:id="rId17"/>
    </p:embeddedFont>
    <p:embeddedFont>
      <p:font typeface="XB Niloofar" panose="020B0604020202020204" charset="-78"/>
      <p:regular r:id="rId18"/>
    </p:embeddedFont>
    <p:embeddedFont>
      <p:font typeface="XB Niloofar Bold" panose="020B0604020202020204" charset="-78"/>
      <p:regular r:id="rId19"/>
    </p:embeddedFont>
    <p:embeddedFont>
      <p:font typeface="XB Tabriz" panose="020B0604020202020204" charset="-78"/>
      <p:regular r:id="rId20"/>
    </p:embeddedFont>
    <p:embeddedFont>
      <p:font typeface="XB Yagut" panose="020B0604020202020204" charset="-78"/>
      <p:regular r:id="rId21"/>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p:cViewPr>
        <p:scale>
          <a:sx n="33" d="100"/>
          <a:sy n="33" d="100"/>
        </p:scale>
        <p:origin x="5" y="68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3.fntdata"/><Relationship Id="rId18" Type="http://schemas.openxmlformats.org/officeDocument/2006/relationships/font" Target="fonts/font8.fntdata"/><Relationship Id="rId3" Type="http://schemas.openxmlformats.org/officeDocument/2006/relationships/slide" Target="slides/slide2.xml"/><Relationship Id="rId21" Type="http://schemas.openxmlformats.org/officeDocument/2006/relationships/font" Target="fonts/font11.fntdata"/><Relationship Id="rId7" Type="http://schemas.openxmlformats.org/officeDocument/2006/relationships/slide" Target="slides/slide6.xml"/><Relationship Id="rId12" Type="http://schemas.openxmlformats.org/officeDocument/2006/relationships/font" Target="fonts/font2.fntdata"/><Relationship Id="rId17" Type="http://schemas.openxmlformats.org/officeDocument/2006/relationships/font" Target="fonts/font7.fntdata"/><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font" Target="fonts/font6.fntdata"/><Relationship Id="rId20" Type="http://schemas.openxmlformats.org/officeDocument/2006/relationships/font" Target="fonts/font10.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1.fntdata"/><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font" Target="fonts/font5.fntdata"/><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font" Target="fonts/font9.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4.fntdata"/><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12/3/2025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12/3/2025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12/3/2025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12/3/2025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12/3/2025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12/3/2025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12/3/2025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12/3/2025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12/3/2025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12/3/2025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12/3/2025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12/3/2025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9F9F9"/>
        </a:solidFill>
        <a:effectLst/>
      </p:bgPr>
    </p:bg>
    <p:spTree>
      <p:nvGrpSpPr>
        <p:cNvPr id="1" name=""/>
        <p:cNvGrpSpPr/>
        <p:nvPr/>
      </p:nvGrpSpPr>
      <p:grpSpPr>
        <a:xfrm>
          <a:off x="0" y="0"/>
          <a:ext cx="0" cy="0"/>
          <a:chOff x="0" y="0"/>
          <a:chExt cx="0" cy="0"/>
        </a:xfrm>
      </p:grpSpPr>
      <p:grpSp>
        <p:nvGrpSpPr>
          <p:cNvPr id="2" name="Group 2"/>
          <p:cNvGrpSpPr/>
          <p:nvPr/>
        </p:nvGrpSpPr>
        <p:grpSpPr>
          <a:xfrm>
            <a:off x="11097203" y="0"/>
            <a:ext cx="7190797" cy="10287000"/>
            <a:chOff x="0" y="0"/>
            <a:chExt cx="828152" cy="1184737"/>
          </a:xfrm>
        </p:grpSpPr>
        <p:sp>
          <p:nvSpPr>
            <p:cNvPr id="3" name="Freeform 3"/>
            <p:cNvSpPr/>
            <p:nvPr/>
          </p:nvSpPr>
          <p:spPr>
            <a:xfrm>
              <a:off x="0" y="0"/>
              <a:ext cx="828152" cy="1184737"/>
            </a:xfrm>
            <a:custGeom>
              <a:avLst/>
              <a:gdLst/>
              <a:ahLst/>
              <a:cxnLst/>
              <a:rect l="l" t="t" r="r" b="b"/>
              <a:pathLst>
                <a:path w="828152" h="1184737">
                  <a:moveTo>
                    <a:pt x="828152" y="0"/>
                  </a:moveTo>
                  <a:lnTo>
                    <a:pt x="0" y="0"/>
                  </a:lnTo>
                  <a:lnTo>
                    <a:pt x="0" y="1184737"/>
                  </a:lnTo>
                  <a:lnTo>
                    <a:pt x="828152" y="1184737"/>
                  </a:lnTo>
                  <a:close/>
                </a:path>
              </a:pathLst>
            </a:custGeom>
            <a:blipFill>
              <a:blip r:embed="rId2"/>
              <a:stretch>
                <a:fillRect l="-12051" r="-12051"/>
              </a:stretch>
            </a:blipFill>
          </p:spPr>
          <p:txBody>
            <a:bodyPr/>
            <a:lstStyle/>
            <a:p>
              <a:endParaRPr lang="en-US"/>
            </a:p>
          </p:txBody>
        </p:sp>
      </p:grpSp>
      <p:sp>
        <p:nvSpPr>
          <p:cNvPr id="4" name="Freeform 4"/>
          <p:cNvSpPr/>
          <p:nvPr/>
        </p:nvSpPr>
        <p:spPr>
          <a:xfrm>
            <a:off x="15493503" y="352425"/>
            <a:ext cx="2403972" cy="2403972"/>
          </a:xfrm>
          <a:custGeom>
            <a:avLst/>
            <a:gdLst/>
            <a:ahLst/>
            <a:cxnLst/>
            <a:rect l="l" t="t" r="r" b="b"/>
            <a:pathLst>
              <a:path w="2403972" h="2403972">
                <a:moveTo>
                  <a:pt x="0" y="0"/>
                </a:moveTo>
                <a:lnTo>
                  <a:pt x="2403972" y="0"/>
                </a:lnTo>
                <a:lnTo>
                  <a:pt x="2403972" y="2403972"/>
                </a:lnTo>
                <a:lnTo>
                  <a:pt x="0" y="2403972"/>
                </a:lnTo>
                <a:lnTo>
                  <a:pt x="0" y="0"/>
                </a:lnTo>
                <a:close/>
              </a:path>
            </a:pathLst>
          </a:custGeom>
          <a:blipFill>
            <a:blip r:embed="rId3"/>
            <a:stretch>
              <a:fillRect/>
            </a:stretch>
          </a:blipFill>
        </p:spPr>
        <p:txBody>
          <a:bodyPr/>
          <a:lstStyle/>
          <a:p>
            <a:endParaRPr lang="en-US"/>
          </a:p>
        </p:txBody>
      </p:sp>
      <p:sp>
        <p:nvSpPr>
          <p:cNvPr id="5" name="TextBox 5"/>
          <p:cNvSpPr txBox="1"/>
          <p:nvPr/>
        </p:nvSpPr>
        <p:spPr>
          <a:xfrm>
            <a:off x="336355" y="2496368"/>
            <a:ext cx="9788720" cy="3314071"/>
          </a:xfrm>
          <a:prstGeom prst="rect">
            <a:avLst/>
          </a:prstGeom>
        </p:spPr>
        <p:txBody>
          <a:bodyPr lIns="0" tIns="0" rIns="0" bIns="0" rtlCol="0" anchor="t">
            <a:spAutoFit/>
          </a:bodyPr>
          <a:lstStyle/>
          <a:p>
            <a:pPr marL="0" lvl="0" indent="0" algn="r" rtl="1">
              <a:lnSpc>
                <a:spcPts val="8600"/>
              </a:lnSpc>
            </a:pPr>
            <a:r>
              <a:rPr lang="ar-EG" sz="8600" b="1" dirty="0">
                <a:solidFill>
                  <a:srgbClr val="134E6F"/>
                </a:solidFill>
                <a:latin typeface="XB Niloofar Bold"/>
                <a:ea typeface="XB Niloofar Bold"/>
                <a:cs typeface="XB Niloofar Bold"/>
                <a:sym typeface="XB Niloofar Bold"/>
                <a:rtl/>
              </a:rPr>
              <a:t>سياسات وزارة التضامن الاجتماعي للحد من عمل الأطفال</a:t>
            </a:r>
          </a:p>
        </p:txBody>
      </p:sp>
      <p:sp>
        <p:nvSpPr>
          <p:cNvPr id="6" name="TextBox 6"/>
          <p:cNvSpPr txBox="1"/>
          <p:nvPr/>
        </p:nvSpPr>
        <p:spPr>
          <a:xfrm>
            <a:off x="1221750" y="8006715"/>
            <a:ext cx="8903325" cy="1282402"/>
          </a:xfrm>
          <a:prstGeom prst="rect">
            <a:avLst/>
          </a:prstGeom>
        </p:spPr>
        <p:txBody>
          <a:bodyPr lIns="0" tIns="0" rIns="0" bIns="0" rtlCol="0" anchor="t">
            <a:spAutoFit/>
          </a:bodyPr>
          <a:lstStyle/>
          <a:p>
            <a:pPr algn="r" rtl="1">
              <a:lnSpc>
                <a:spcPts val="5039"/>
              </a:lnSpc>
            </a:pPr>
            <a:r>
              <a:rPr lang="ar-EG" sz="3599" b="1" dirty="0">
                <a:solidFill>
                  <a:srgbClr val="134E6F"/>
                </a:solidFill>
                <a:latin typeface="DM Sans Bold"/>
                <a:ea typeface="DM Sans Bold"/>
                <a:cs typeface="Akhbar MT" pitchFamily="2" charset="-78"/>
                <a:sym typeface="DM Sans Bold"/>
                <a:rtl/>
              </a:rPr>
              <a:t>م. </a:t>
            </a:r>
            <a:r>
              <a:rPr lang="ar-EG" sz="3599" b="1" dirty="0" err="1">
                <a:solidFill>
                  <a:srgbClr val="134E6F"/>
                </a:solidFill>
                <a:latin typeface="DM Sans Bold"/>
                <a:ea typeface="DM Sans Bold"/>
                <a:cs typeface="Akhbar MT" pitchFamily="2" charset="-78"/>
                <a:sym typeface="DM Sans Bold"/>
                <a:rtl/>
              </a:rPr>
              <a:t>مرجريت</a:t>
            </a:r>
            <a:r>
              <a:rPr lang="ar-EG" sz="3599" b="1" dirty="0">
                <a:solidFill>
                  <a:srgbClr val="134E6F"/>
                </a:solidFill>
                <a:latin typeface="DM Sans Bold"/>
                <a:ea typeface="DM Sans Bold"/>
                <a:cs typeface="Akhbar MT" pitchFamily="2" charset="-78"/>
                <a:sym typeface="DM Sans Bold"/>
                <a:rtl/>
              </a:rPr>
              <a:t> </a:t>
            </a:r>
            <a:r>
              <a:rPr lang="ar-EG" sz="3599" b="1" dirty="0" err="1">
                <a:solidFill>
                  <a:srgbClr val="134E6F"/>
                </a:solidFill>
                <a:latin typeface="DM Sans Bold"/>
                <a:ea typeface="DM Sans Bold"/>
                <a:cs typeface="Akhbar MT" pitchFamily="2" charset="-78"/>
                <a:sym typeface="DM Sans Bold"/>
                <a:rtl/>
              </a:rPr>
              <a:t>صاروفيم</a:t>
            </a:r>
            <a:r>
              <a:rPr lang="ar-EG" sz="3599" b="1" dirty="0">
                <a:solidFill>
                  <a:srgbClr val="134E6F"/>
                </a:solidFill>
                <a:latin typeface="DM Sans Bold"/>
                <a:ea typeface="DM Sans Bold"/>
                <a:cs typeface="Akhbar MT" pitchFamily="2" charset="-78"/>
                <a:sym typeface="DM Sans Bold"/>
                <a:rtl/>
              </a:rPr>
              <a:t> مينا</a:t>
            </a:r>
          </a:p>
          <a:p>
            <a:pPr marL="0" lvl="0" indent="0" algn="r" rtl="1">
              <a:lnSpc>
                <a:spcPts val="5039"/>
              </a:lnSpc>
            </a:pPr>
            <a:r>
              <a:rPr lang="ar-EG" sz="3599" dirty="0">
                <a:solidFill>
                  <a:srgbClr val="134E6F"/>
                </a:solidFill>
                <a:latin typeface="DM Sans"/>
                <a:ea typeface="DM Sans"/>
                <a:cs typeface="Akhbar MT" pitchFamily="2" charset="-78"/>
                <a:sym typeface="DM Sans"/>
                <a:rtl/>
              </a:rPr>
              <a:t>نائبة وزيرة التضامن الاجتماعي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9F9F9"/>
        </a:solidFill>
        <a:effectLst/>
      </p:bgPr>
    </p:bg>
    <p:spTree>
      <p:nvGrpSpPr>
        <p:cNvPr id="1" name=""/>
        <p:cNvGrpSpPr/>
        <p:nvPr/>
      </p:nvGrpSpPr>
      <p:grpSpPr>
        <a:xfrm>
          <a:off x="0" y="0"/>
          <a:ext cx="0" cy="0"/>
          <a:chOff x="0" y="0"/>
          <a:chExt cx="0" cy="0"/>
        </a:xfrm>
      </p:grpSpPr>
      <p:sp>
        <p:nvSpPr>
          <p:cNvPr id="4" name="AutoShape 3">
            <a:extLst>
              <a:ext uri="{FF2B5EF4-FFF2-40B4-BE49-F238E27FC236}">
                <a16:creationId xmlns:a16="http://schemas.microsoft.com/office/drawing/2014/main" id="{E539ED91-2A81-2383-F4DF-6F88984A739E}"/>
              </a:ext>
            </a:extLst>
          </p:cNvPr>
          <p:cNvSpPr/>
          <p:nvPr/>
        </p:nvSpPr>
        <p:spPr>
          <a:xfrm>
            <a:off x="7575415" y="1032794"/>
            <a:ext cx="1" cy="8653199"/>
          </a:xfrm>
          <a:prstGeom prst="line">
            <a:avLst/>
          </a:prstGeom>
          <a:ln w="28575" cap="flat">
            <a:solidFill>
              <a:srgbClr val="134E6F"/>
            </a:solidFill>
            <a:prstDash val="solid"/>
            <a:headEnd type="diamond" w="med" len="med"/>
            <a:tailEnd type="diamond" w="med" len="med"/>
          </a:ln>
        </p:spPr>
        <p:txBody>
          <a:bodyPr/>
          <a:lstStyle/>
          <a:p>
            <a:endParaRPr lang="en-US"/>
          </a:p>
        </p:txBody>
      </p:sp>
      <p:sp>
        <p:nvSpPr>
          <p:cNvPr id="2" name="TextBox 2"/>
          <p:cNvSpPr txBox="1"/>
          <p:nvPr/>
        </p:nvSpPr>
        <p:spPr>
          <a:xfrm>
            <a:off x="7876573" y="398549"/>
            <a:ext cx="9790138" cy="2362204"/>
          </a:xfrm>
          <a:prstGeom prst="rect">
            <a:avLst/>
          </a:prstGeom>
        </p:spPr>
        <p:txBody>
          <a:bodyPr lIns="0" tIns="0" rIns="0" bIns="0" rtlCol="0" anchor="t">
            <a:spAutoFit/>
          </a:bodyPr>
          <a:lstStyle/>
          <a:p>
            <a:pPr marL="0" lvl="0" indent="0" algn="r" rtl="1">
              <a:lnSpc>
                <a:spcPts val="8580"/>
              </a:lnSpc>
            </a:pPr>
            <a:r>
              <a:rPr lang="ar-EG" sz="7800" b="1" dirty="0">
                <a:solidFill>
                  <a:srgbClr val="134E6F"/>
                </a:solidFill>
                <a:latin typeface="Tajawal Bold"/>
                <a:ea typeface="Tajawal Bold"/>
                <a:cs typeface="Tajawal Bold"/>
                <a:sym typeface="Tajawal Bold"/>
                <a:rtl/>
              </a:rPr>
              <a:t>أولا: الأطر العامة للحد من عمل الأطفال</a:t>
            </a:r>
          </a:p>
        </p:txBody>
      </p:sp>
      <p:sp>
        <p:nvSpPr>
          <p:cNvPr id="3" name="TextBox 3"/>
          <p:cNvSpPr txBox="1"/>
          <p:nvPr/>
        </p:nvSpPr>
        <p:spPr>
          <a:xfrm>
            <a:off x="8457598" y="3184213"/>
            <a:ext cx="9011252" cy="6501780"/>
          </a:xfrm>
          <a:prstGeom prst="rect">
            <a:avLst/>
          </a:prstGeom>
        </p:spPr>
        <p:txBody>
          <a:bodyPr lIns="0" tIns="0" rIns="0" bIns="0" rtlCol="0" anchor="t">
            <a:spAutoFit/>
          </a:bodyPr>
          <a:lstStyle/>
          <a:p>
            <a:pPr marL="0" lvl="0" indent="0" algn="justLow" rtl="1">
              <a:lnSpc>
                <a:spcPts val="3919"/>
              </a:lnSpc>
            </a:pPr>
            <a:r>
              <a:rPr lang="ar-EG" sz="2799" dirty="0">
                <a:solidFill>
                  <a:srgbClr val="2F4550"/>
                </a:solidFill>
                <a:latin typeface="XB Tabriz"/>
                <a:ea typeface="XB Tabriz"/>
                <a:cs typeface="XB Tabriz"/>
                <a:sym typeface="XB Tabriz"/>
                <a:rtl/>
              </a:rPr>
              <a:t>يشكل عمل الأطفال في مصر أحد التحديات الاجتماعية والاقتصادية التي تتطلب تضافر الجهود الوطنية لمواجهتها، نظرًا لما يترتب عليه من آثار سلبية على حقوق الطفل وتنميته المتكاملة. حيث تواصل الدولة العمل على تطبيق التشريعات وتنفيذ الآليات الرقابية وبرامج التأهيل التي تكفل حماية هؤلاء الأطفال وإتاحة الفرص التعليمية لهم وتمثل هذه الجهود خطوة أساسية نحو بناء جيل قادر على المشاركة الفاعلة في التنمية الشاملة.</a:t>
            </a:r>
          </a:p>
          <a:p>
            <a:pPr marL="0" lvl="0" indent="0" algn="justLow" rtl="1">
              <a:lnSpc>
                <a:spcPts val="3919"/>
              </a:lnSpc>
            </a:pPr>
            <a:endParaRPr lang="ar-EG" sz="2799" dirty="0">
              <a:solidFill>
                <a:srgbClr val="2F4550"/>
              </a:solidFill>
              <a:latin typeface="XB Tabriz"/>
              <a:ea typeface="XB Tabriz"/>
              <a:cs typeface="XB Tabriz"/>
              <a:sym typeface="XB Tabriz"/>
              <a:rtl/>
            </a:endParaRPr>
          </a:p>
          <a:p>
            <a:pPr marL="0" lvl="0" indent="0" algn="justLow" rtl="1">
              <a:lnSpc>
                <a:spcPts val="3919"/>
              </a:lnSpc>
            </a:pPr>
            <a:r>
              <a:rPr lang="ar-EG" sz="2799" dirty="0">
                <a:solidFill>
                  <a:srgbClr val="2F4550"/>
                </a:solidFill>
                <a:latin typeface="XB Tabriz"/>
                <a:ea typeface="XB Tabriz"/>
                <a:cs typeface="XB Tabriz"/>
                <a:sym typeface="XB Tabriz"/>
                <a:rtl/>
              </a:rPr>
              <a:t>وتبعًا لنصوص المبادئ الأساسية للدولة المصرية في ضرورة بذل الدولة جهدًا خاصًا لرعاية وحماية الأطفال من خطر اشكال العمل المختلفة وإيلائها الاهتمام الخاص حيث تعد ظاهرة استغلال الأطفال وبالأخص عمل الأطفال من الظواهر التي تترك آثارًا سلبية تنعكس على المجتمع بشكل عام وعلى الأطفال بشكل خاص الأمر الذي دفع العديد من الدول وبينها مصر إلى اتخاذ موقف حازم ضد عمل الأطفال</a:t>
            </a:r>
          </a:p>
        </p:txBody>
      </p:sp>
      <p:grpSp>
        <p:nvGrpSpPr>
          <p:cNvPr id="5" name="Group 5"/>
          <p:cNvGrpSpPr/>
          <p:nvPr/>
        </p:nvGrpSpPr>
        <p:grpSpPr>
          <a:xfrm>
            <a:off x="7281785" y="1538867"/>
            <a:ext cx="565485" cy="565485"/>
            <a:chOff x="0" y="0"/>
            <a:chExt cx="812800" cy="812800"/>
          </a:xfrm>
        </p:grpSpPr>
        <p:sp>
          <p:nvSpPr>
            <p:cNvPr id="6" name="Freeform 6"/>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134E6F"/>
            </a:solidFill>
          </p:spPr>
          <p:txBody>
            <a:bodyPr/>
            <a:lstStyle/>
            <a:p>
              <a:endParaRPr lang="en-US"/>
            </a:p>
          </p:txBody>
        </p:sp>
        <p:sp>
          <p:nvSpPr>
            <p:cNvPr id="7" name="TextBox 7"/>
            <p:cNvSpPr txBox="1"/>
            <p:nvPr/>
          </p:nvSpPr>
          <p:spPr>
            <a:xfrm>
              <a:off x="76200" y="28575"/>
              <a:ext cx="660400" cy="708025"/>
            </a:xfrm>
            <a:prstGeom prst="rect">
              <a:avLst/>
            </a:prstGeom>
          </p:spPr>
          <p:txBody>
            <a:bodyPr lIns="50800" tIns="50800" rIns="50800" bIns="50800" rtlCol="0" anchor="ctr"/>
            <a:lstStyle/>
            <a:p>
              <a:pPr algn="ctr">
                <a:lnSpc>
                  <a:spcPts val="2940"/>
                </a:lnSpc>
              </a:pPr>
              <a:endParaRPr/>
            </a:p>
          </p:txBody>
        </p:sp>
      </p:grpSp>
      <p:grpSp>
        <p:nvGrpSpPr>
          <p:cNvPr id="8" name="Group 8"/>
          <p:cNvGrpSpPr/>
          <p:nvPr/>
        </p:nvGrpSpPr>
        <p:grpSpPr>
          <a:xfrm>
            <a:off x="7334799" y="4123738"/>
            <a:ext cx="565485" cy="565485"/>
            <a:chOff x="0" y="0"/>
            <a:chExt cx="812800" cy="812800"/>
          </a:xfrm>
        </p:grpSpPr>
        <p:sp>
          <p:nvSpPr>
            <p:cNvPr id="9" name="Freeform 9"/>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134E6F"/>
            </a:solidFill>
          </p:spPr>
          <p:txBody>
            <a:bodyPr/>
            <a:lstStyle/>
            <a:p>
              <a:endParaRPr lang="en-US"/>
            </a:p>
          </p:txBody>
        </p:sp>
        <p:sp>
          <p:nvSpPr>
            <p:cNvPr id="10" name="TextBox 10"/>
            <p:cNvSpPr txBox="1"/>
            <p:nvPr/>
          </p:nvSpPr>
          <p:spPr>
            <a:xfrm>
              <a:off x="76200" y="28575"/>
              <a:ext cx="660400" cy="708025"/>
            </a:xfrm>
            <a:prstGeom prst="rect">
              <a:avLst/>
            </a:prstGeom>
          </p:spPr>
          <p:txBody>
            <a:bodyPr lIns="50800" tIns="50800" rIns="50800" bIns="50800" rtlCol="0" anchor="ctr"/>
            <a:lstStyle/>
            <a:p>
              <a:pPr algn="ctr">
                <a:lnSpc>
                  <a:spcPts val="2940"/>
                </a:lnSpc>
              </a:pPr>
              <a:endParaRPr/>
            </a:p>
          </p:txBody>
        </p:sp>
      </p:grpSp>
      <p:grpSp>
        <p:nvGrpSpPr>
          <p:cNvPr id="11" name="Group 11"/>
          <p:cNvGrpSpPr/>
          <p:nvPr/>
        </p:nvGrpSpPr>
        <p:grpSpPr>
          <a:xfrm>
            <a:off x="7311088" y="7596957"/>
            <a:ext cx="565485" cy="565485"/>
            <a:chOff x="0" y="0"/>
            <a:chExt cx="812800" cy="812800"/>
          </a:xfrm>
        </p:grpSpPr>
        <p:sp>
          <p:nvSpPr>
            <p:cNvPr id="12" name="Freeform 1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134E6F"/>
            </a:solidFill>
          </p:spPr>
          <p:txBody>
            <a:bodyPr/>
            <a:lstStyle/>
            <a:p>
              <a:endParaRPr lang="en-US"/>
            </a:p>
          </p:txBody>
        </p:sp>
        <p:sp>
          <p:nvSpPr>
            <p:cNvPr id="13" name="TextBox 13"/>
            <p:cNvSpPr txBox="1"/>
            <p:nvPr/>
          </p:nvSpPr>
          <p:spPr>
            <a:xfrm>
              <a:off x="76200" y="28575"/>
              <a:ext cx="660400" cy="708025"/>
            </a:xfrm>
            <a:prstGeom prst="rect">
              <a:avLst/>
            </a:prstGeom>
          </p:spPr>
          <p:txBody>
            <a:bodyPr lIns="50800" tIns="50800" rIns="50800" bIns="50800" rtlCol="0" anchor="ctr"/>
            <a:lstStyle/>
            <a:p>
              <a:pPr algn="ctr">
                <a:lnSpc>
                  <a:spcPts val="2940"/>
                </a:lnSpc>
              </a:pPr>
              <a:endParaRPr dirty="0"/>
            </a:p>
          </p:txBody>
        </p:sp>
      </p:grpSp>
      <p:sp>
        <p:nvSpPr>
          <p:cNvPr id="14" name="TextBox 14"/>
          <p:cNvSpPr txBox="1"/>
          <p:nvPr/>
        </p:nvSpPr>
        <p:spPr>
          <a:xfrm>
            <a:off x="406880" y="1538867"/>
            <a:ext cx="6617494" cy="647051"/>
          </a:xfrm>
          <a:prstGeom prst="rect">
            <a:avLst/>
          </a:prstGeom>
        </p:spPr>
        <p:txBody>
          <a:bodyPr lIns="0" tIns="0" rIns="0" bIns="0" rtlCol="0" anchor="t">
            <a:spAutoFit/>
          </a:bodyPr>
          <a:lstStyle/>
          <a:p>
            <a:pPr algn="r" rtl="1">
              <a:lnSpc>
                <a:spcPts val="4760"/>
              </a:lnSpc>
            </a:pPr>
            <a:r>
              <a:rPr lang="ar-EG" sz="3400" b="1">
                <a:solidFill>
                  <a:srgbClr val="134E6F"/>
                </a:solidFill>
                <a:latin typeface="Tajawal Bold"/>
                <a:ea typeface="Tajawal Bold"/>
                <a:cs typeface="Tajawal Bold"/>
                <a:sym typeface="Tajawal Bold"/>
                <a:rtl/>
              </a:rPr>
              <a:t>الاتفاقية الدولية رقم </a:t>
            </a:r>
            <a:r>
              <a:rPr lang="en-US" sz="3400" b="1">
                <a:solidFill>
                  <a:srgbClr val="134E6F"/>
                </a:solidFill>
                <a:latin typeface="Tajawal Bold"/>
                <a:ea typeface="Tajawal Bold"/>
                <a:cs typeface="Tajawal Bold"/>
                <a:sym typeface="Tajawal Bold"/>
              </a:rPr>
              <a:t>138</a:t>
            </a:r>
            <a:r>
              <a:rPr lang="ar-EG" sz="3400" b="1">
                <a:solidFill>
                  <a:srgbClr val="134E6F"/>
                </a:solidFill>
                <a:latin typeface="Tajawal Bold"/>
                <a:ea typeface="Tajawal Bold"/>
                <a:cs typeface="Tajawal Bold"/>
                <a:sym typeface="Tajawal Bold"/>
                <a:rtl/>
              </a:rPr>
              <a:t> لسنة </a:t>
            </a:r>
            <a:r>
              <a:rPr lang="en-US" sz="3400" b="1">
                <a:solidFill>
                  <a:srgbClr val="134E6F"/>
                </a:solidFill>
                <a:latin typeface="Tajawal Bold"/>
                <a:ea typeface="Tajawal Bold"/>
                <a:cs typeface="Tajawal Bold"/>
                <a:sym typeface="Tajawal Bold"/>
              </a:rPr>
              <a:t>1973</a:t>
            </a:r>
            <a:r>
              <a:rPr lang="ar-EG" sz="3400" b="1">
                <a:solidFill>
                  <a:srgbClr val="134E6F"/>
                </a:solidFill>
                <a:latin typeface="Tajawal Bold"/>
                <a:ea typeface="Tajawal Bold"/>
                <a:cs typeface="Tajawal Bold"/>
                <a:sym typeface="Tajawal Bold"/>
                <a:rtl/>
              </a:rPr>
              <a:t> </a:t>
            </a:r>
          </a:p>
        </p:txBody>
      </p:sp>
      <p:sp>
        <p:nvSpPr>
          <p:cNvPr id="15" name="TextBox 15"/>
          <p:cNvSpPr txBox="1"/>
          <p:nvPr/>
        </p:nvSpPr>
        <p:spPr>
          <a:xfrm>
            <a:off x="-1110671" y="2399206"/>
            <a:ext cx="8105061" cy="596899"/>
          </a:xfrm>
          <a:prstGeom prst="rect">
            <a:avLst/>
          </a:prstGeom>
        </p:spPr>
        <p:txBody>
          <a:bodyPr lIns="0" tIns="0" rIns="0" bIns="0" rtlCol="0" anchor="t">
            <a:spAutoFit/>
          </a:bodyPr>
          <a:lstStyle/>
          <a:p>
            <a:pPr algn="r" rtl="1">
              <a:lnSpc>
                <a:spcPts val="4900"/>
              </a:lnSpc>
            </a:pPr>
            <a:r>
              <a:rPr lang="ar-EG" sz="3500" dirty="0">
                <a:solidFill>
                  <a:srgbClr val="000000"/>
                </a:solidFill>
                <a:latin typeface="XB Niloofar"/>
                <a:ea typeface="XB Niloofar"/>
                <a:cs typeface="XB Niloofar"/>
                <a:sym typeface="XB Niloofar"/>
                <a:rtl/>
              </a:rPr>
              <a:t>بشأن الحد الأدنى لسن الاستخدام </a:t>
            </a:r>
          </a:p>
        </p:txBody>
      </p:sp>
      <p:sp>
        <p:nvSpPr>
          <p:cNvPr id="16" name="TextBox 16"/>
          <p:cNvSpPr txBox="1"/>
          <p:nvPr/>
        </p:nvSpPr>
        <p:spPr>
          <a:xfrm>
            <a:off x="348797" y="4035750"/>
            <a:ext cx="6605766" cy="1247126"/>
          </a:xfrm>
          <a:prstGeom prst="rect">
            <a:avLst/>
          </a:prstGeom>
        </p:spPr>
        <p:txBody>
          <a:bodyPr lIns="0" tIns="0" rIns="0" bIns="0" rtlCol="0" anchor="t">
            <a:spAutoFit/>
          </a:bodyPr>
          <a:lstStyle/>
          <a:p>
            <a:pPr algn="r" rtl="1">
              <a:lnSpc>
                <a:spcPts val="4760"/>
              </a:lnSpc>
            </a:pPr>
            <a:r>
              <a:rPr lang="ar-EG" sz="3400" b="1">
                <a:solidFill>
                  <a:srgbClr val="134E6F"/>
                </a:solidFill>
                <a:latin typeface="Tajawal Bold"/>
                <a:ea typeface="Tajawal Bold"/>
                <a:cs typeface="Tajawal Bold"/>
                <a:sym typeface="Tajawal Bold"/>
                <a:rtl/>
              </a:rPr>
              <a:t>اتفاقية منظمة العمل الدولية رقم </a:t>
            </a:r>
            <a:r>
              <a:rPr lang="en-US" sz="3400" b="1">
                <a:solidFill>
                  <a:srgbClr val="134E6F"/>
                </a:solidFill>
                <a:latin typeface="Tajawal Bold"/>
                <a:ea typeface="Tajawal Bold"/>
                <a:cs typeface="Tajawal Bold"/>
                <a:sym typeface="Tajawal Bold"/>
              </a:rPr>
              <a:t>129</a:t>
            </a:r>
            <a:r>
              <a:rPr lang="ar-EG" sz="3400" b="1">
                <a:solidFill>
                  <a:srgbClr val="134E6F"/>
                </a:solidFill>
                <a:latin typeface="Tajawal Bold"/>
                <a:ea typeface="Tajawal Bold"/>
                <a:cs typeface="Tajawal Bold"/>
                <a:sym typeface="Tajawal Bold"/>
                <a:rtl/>
              </a:rPr>
              <a:t> لسنة </a:t>
            </a:r>
            <a:r>
              <a:rPr lang="en-US" sz="3400" b="1">
                <a:solidFill>
                  <a:srgbClr val="134E6F"/>
                </a:solidFill>
                <a:latin typeface="Tajawal Bold"/>
                <a:ea typeface="Tajawal Bold"/>
                <a:cs typeface="Tajawal Bold"/>
                <a:sym typeface="Tajawal Bold"/>
              </a:rPr>
              <a:t>1969</a:t>
            </a:r>
            <a:r>
              <a:rPr lang="ar-EG" sz="3400" b="1">
                <a:solidFill>
                  <a:srgbClr val="134E6F"/>
                </a:solidFill>
                <a:latin typeface="Tajawal Bold"/>
                <a:ea typeface="Tajawal Bold"/>
                <a:cs typeface="Tajawal Bold"/>
                <a:sym typeface="Tajawal Bold"/>
                <a:rtl/>
              </a:rPr>
              <a:t> </a:t>
            </a:r>
          </a:p>
        </p:txBody>
      </p:sp>
      <p:sp>
        <p:nvSpPr>
          <p:cNvPr id="17" name="TextBox 17"/>
          <p:cNvSpPr txBox="1"/>
          <p:nvPr/>
        </p:nvSpPr>
        <p:spPr>
          <a:xfrm>
            <a:off x="-1150497" y="5521001"/>
            <a:ext cx="8105061" cy="596899"/>
          </a:xfrm>
          <a:prstGeom prst="rect">
            <a:avLst/>
          </a:prstGeom>
        </p:spPr>
        <p:txBody>
          <a:bodyPr lIns="0" tIns="0" rIns="0" bIns="0" rtlCol="0" anchor="t">
            <a:spAutoFit/>
          </a:bodyPr>
          <a:lstStyle/>
          <a:p>
            <a:pPr algn="r" rtl="1">
              <a:lnSpc>
                <a:spcPts val="4900"/>
              </a:lnSpc>
            </a:pPr>
            <a:r>
              <a:rPr lang="ar-EG" sz="3500">
                <a:solidFill>
                  <a:srgbClr val="000000"/>
                </a:solidFill>
                <a:latin typeface="XB Niloofar"/>
                <a:ea typeface="XB Niloofar"/>
                <a:cs typeface="XB Niloofar"/>
                <a:sym typeface="XB Niloofar"/>
                <a:rtl/>
              </a:rPr>
              <a:t>بشأن تفتيش العمل في قطاع الزراعة.</a:t>
            </a:r>
          </a:p>
        </p:txBody>
      </p:sp>
      <p:sp>
        <p:nvSpPr>
          <p:cNvPr id="18" name="TextBox 18"/>
          <p:cNvSpPr txBox="1"/>
          <p:nvPr/>
        </p:nvSpPr>
        <p:spPr>
          <a:xfrm>
            <a:off x="348797" y="7556175"/>
            <a:ext cx="6645593" cy="647051"/>
          </a:xfrm>
          <a:prstGeom prst="rect">
            <a:avLst/>
          </a:prstGeom>
        </p:spPr>
        <p:txBody>
          <a:bodyPr lIns="0" tIns="0" rIns="0" bIns="0" rtlCol="0" anchor="t">
            <a:spAutoFit/>
          </a:bodyPr>
          <a:lstStyle/>
          <a:p>
            <a:pPr algn="r" rtl="1">
              <a:lnSpc>
                <a:spcPts val="4760"/>
              </a:lnSpc>
            </a:pPr>
            <a:r>
              <a:rPr lang="ar-EG" sz="3400" b="1">
                <a:solidFill>
                  <a:srgbClr val="134E6F"/>
                </a:solidFill>
                <a:latin typeface="Tajawal Bold"/>
                <a:ea typeface="Tajawal Bold"/>
                <a:cs typeface="Tajawal Bold"/>
                <a:sym typeface="Tajawal Bold"/>
                <a:rtl/>
              </a:rPr>
              <a:t>الاتفاقية الدولية رقم </a:t>
            </a:r>
            <a:r>
              <a:rPr lang="en-US" sz="3400" b="1">
                <a:solidFill>
                  <a:srgbClr val="134E6F"/>
                </a:solidFill>
                <a:latin typeface="Tajawal Bold"/>
                <a:ea typeface="Tajawal Bold"/>
                <a:cs typeface="Tajawal Bold"/>
                <a:sym typeface="Tajawal Bold"/>
              </a:rPr>
              <a:t>182</a:t>
            </a:r>
            <a:r>
              <a:rPr lang="ar-EG" sz="3400" b="1">
                <a:solidFill>
                  <a:srgbClr val="134E6F"/>
                </a:solidFill>
                <a:latin typeface="Tajawal Bold"/>
                <a:ea typeface="Tajawal Bold"/>
                <a:cs typeface="Tajawal Bold"/>
                <a:sym typeface="Tajawal Bold"/>
                <a:rtl/>
              </a:rPr>
              <a:t> لسنة </a:t>
            </a:r>
            <a:r>
              <a:rPr lang="en-US" sz="3400" b="1">
                <a:solidFill>
                  <a:srgbClr val="134E6F"/>
                </a:solidFill>
                <a:latin typeface="Tajawal Bold"/>
                <a:ea typeface="Tajawal Bold"/>
                <a:cs typeface="Tajawal Bold"/>
                <a:sym typeface="Tajawal Bold"/>
              </a:rPr>
              <a:t>1999</a:t>
            </a:r>
            <a:r>
              <a:rPr lang="ar-EG" sz="3400" b="1">
                <a:solidFill>
                  <a:srgbClr val="134E6F"/>
                </a:solidFill>
                <a:latin typeface="Tajawal Bold"/>
                <a:ea typeface="Tajawal Bold"/>
                <a:cs typeface="Tajawal Bold"/>
                <a:sym typeface="Tajawal Bold"/>
                <a:rtl/>
              </a:rPr>
              <a:t> </a:t>
            </a:r>
          </a:p>
        </p:txBody>
      </p:sp>
      <p:sp>
        <p:nvSpPr>
          <p:cNvPr id="19" name="TextBox 19"/>
          <p:cNvSpPr txBox="1"/>
          <p:nvPr/>
        </p:nvSpPr>
        <p:spPr>
          <a:xfrm>
            <a:off x="-1150497" y="8441351"/>
            <a:ext cx="8105061" cy="596899"/>
          </a:xfrm>
          <a:prstGeom prst="rect">
            <a:avLst/>
          </a:prstGeom>
        </p:spPr>
        <p:txBody>
          <a:bodyPr lIns="0" tIns="0" rIns="0" bIns="0" rtlCol="0" anchor="t">
            <a:spAutoFit/>
          </a:bodyPr>
          <a:lstStyle/>
          <a:p>
            <a:pPr algn="r" rtl="1">
              <a:lnSpc>
                <a:spcPts val="4900"/>
              </a:lnSpc>
            </a:pPr>
            <a:r>
              <a:rPr lang="ar-EG" sz="3500">
                <a:solidFill>
                  <a:srgbClr val="000000"/>
                </a:solidFill>
                <a:latin typeface="XB Niloofar"/>
                <a:ea typeface="XB Niloofar"/>
                <a:cs typeface="XB Niloofar"/>
                <a:sym typeface="XB Niloofar"/>
                <a:rtl/>
              </a:rPr>
              <a:t>بشأن حظر أسوأ أشكال عمل الأطفال.</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5F7FA"/>
        </a:solidFill>
        <a:effectLst/>
      </p:bgPr>
    </p:bg>
    <p:spTree>
      <p:nvGrpSpPr>
        <p:cNvPr id="1" name=""/>
        <p:cNvGrpSpPr/>
        <p:nvPr/>
      </p:nvGrpSpPr>
      <p:grpSpPr>
        <a:xfrm>
          <a:off x="0" y="0"/>
          <a:ext cx="0" cy="0"/>
          <a:chOff x="0" y="0"/>
          <a:chExt cx="0" cy="0"/>
        </a:xfrm>
      </p:grpSpPr>
      <p:sp>
        <p:nvSpPr>
          <p:cNvPr id="2" name="TextBox 2"/>
          <p:cNvSpPr txBox="1"/>
          <p:nvPr/>
        </p:nvSpPr>
        <p:spPr>
          <a:xfrm>
            <a:off x="370435" y="703040"/>
            <a:ext cx="16888865" cy="1997342"/>
          </a:xfrm>
          <a:prstGeom prst="rect">
            <a:avLst/>
          </a:prstGeom>
        </p:spPr>
        <p:txBody>
          <a:bodyPr lIns="0" tIns="0" rIns="0" bIns="0" rtlCol="0" anchor="t">
            <a:spAutoFit/>
          </a:bodyPr>
          <a:lstStyle/>
          <a:p>
            <a:pPr marL="0" lvl="0" indent="0" algn="r" rtl="1">
              <a:lnSpc>
                <a:spcPts val="7700"/>
              </a:lnSpc>
              <a:spcBef>
                <a:spcPct val="0"/>
              </a:spcBef>
            </a:pPr>
            <a:r>
              <a:rPr lang="ar-EG" sz="7000" b="1" u="none" strike="noStrike" dirty="0">
                <a:solidFill>
                  <a:srgbClr val="134E6F"/>
                </a:solidFill>
                <a:latin typeface="Tajawal Bold"/>
                <a:ea typeface="Tajawal Bold"/>
                <a:cs typeface="Tajawal Bold"/>
                <a:sym typeface="Tajawal Bold"/>
                <a:rtl/>
              </a:rPr>
              <a:t>الأطر القانونية والدستورية لحماية الطفل من مخاطر العمل في مصر</a:t>
            </a:r>
          </a:p>
        </p:txBody>
      </p:sp>
      <p:sp>
        <p:nvSpPr>
          <p:cNvPr id="3" name="AutoShape 3"/>
          <p:cNvSpPr/>
          <p:nvPr/>
        </p:nvSpPr>
        <p:spPr>
          <a:xfrm>
            <a:off x="1153454" y="5096152"/>
            <a:ext cx="15781996" cy="0"/>
          </a:xfrm>
          <a:prstGeom prst="line">
            <a:avLst/>
          </a:prstGeom>
          <a:ln w="28575" cap="flat">
            <a:solidFill>
              <a:srgbClr val="134E6F"/>
            </a:solidFill>
            <a:prstDash val="solid"/>
            <a:headEnd type="diamond" w="sm" len="sm"/>
            <a:tailEnd type="diamond" w="sm" len="sm"/>
          </a:ln>
        </p:spPr>
        <p:txBody>
          <a:bodyPr/>
          <a:lstStyle/>
          <a:p>
            <a:endParaRPr lang="en-US"/>
          </a:p>
        </p:txBody>
      </p:sp>
      <p:sp>
        <p:nvSpPr>
          <p:cNvPr id="4" name="TextBox 4"/>
          <p:cNvSpPr txBox="1"/>
          <p:nvPr/>
        </p:nvSpPr>
        <p:spPr>
          <a:xfrm>
            <a:off x="14382750" y="3639920"/>
            <a:ext cx="2876550" cy="547370"/>
          </a:xfrm>
          <a:prstGeom prst="rect">
            <a:avLst/>
          </a:prstGeom>
        </p:spPr>
        <p:txBody>
          <a:bodyPr lIns="0" tIns="0" rIns="0" bIns="0" rtlCol="0" anchor="t">
            <a:spAutoFit/>
          </a:bodyPr>
          <a:lstStyle/>
          <a:p>
            <a:pPr marL="0" lvl="0" indent="0" algn="r" rtl="1">
              <a:lnSpc>
                <a:spcPts val="4479"/>
              </a:lnSpc>
              <a:spcBef>
                <a:spcPct val="0"/>
              </a:spcBef>
            </a:pPr>
            <a:r>
              <a:rPr lang="ar-EG" sz="3199" u="none" strike="noStrike">
                <a:solidFill>
                  <a:srgbClr val="000000"/>
                </a:solidFill>
                <a:latin typeface="XB Niloofar"/>
                <a:ea typeface="XB Niloofar"/>
                <a:cs typeface="XB Niloofar"/>
                <a:sym typeface="XB Niloofar"/>
                <a:rtl/>
              </a:rPr>
              <a:t>الدستور المصري</a:t>
            </a:r>
          </a:p>
        </p:txBody>
      </p:sp>
      <p:sp>
        <p:nvSpPr>
          <p:cNvPr id="5" name="TextBox 5"/>
          <p:cNvSpPr txBox="1"/>
          <p:nvPr/>
        </p:nvSpPr>
        <p:spPr>
          <a:xfrm>
            <a:off x="14249400" y="5939890"/>
            <a:ext cx="3009900" cy="3328035"/>
          </a:xfrm>
          <a:prstGeom prst="rect">
            <a:avLst/>
          </a:prstGeom>
        </p:spPr>
        <p:txBody>
          <a:bodyPr lIns="0" tIns="0" rIns="0" bIns="0" rtlCol="0" anchor="t">
            <a:spAutoFit/>
          </a:bodyPr>
          <a:lstStyle/>
          <a:p>
            <a:pPr marL="0" lvl="0" indent="0" algn="justLow" rtl="1">
              <a:lnSpc>
                <a:spcPts val="2940"/>
              </a:lnSpc>
              <a:spcBef>
                <a:spcPct val="0"/>
              </a:spcBef>
            </a:pPr>
            <a:r>
              <a:rPr lang="ar-EG" sz="2100" u="none" strike="noStrike" dirty="0">
                <a:solidFill>
                  <a:srgbClr val="2F4550"/>
                </a:solidFill>
                <a:latin typeface="XB Yagut"/>
                <a:ea typeface="XB Yagut"/>
                <a:cs typeface="XB Yagut"/>
                <a:sym typeface="XB Yagut"/>
                <a:rtl/>
              </a:rPr>
              <a:t>يُعَدّ الدستور المصري أحد أهم الأدوات التشريعية التي تضع الأساس القانوني لحظر عمل الأطفال دون سن التعليم الإلزامي، ويدعم حقهم في التعليم المجاني والإلزامي والتدريب الفني والمهني، بالإضافة إلى الضمان الاجتماعي. </a:t>
            </a:r>
          </a:p>
        </p:txBody>
      </p:sp>
      <p:sp>
        <p:nvSpPr>
          <p:cNvPr id="6" name="TextBox 6"/>
          <p:cNvSpPr txBox="1"/>
          <p:nvPr/>
        </p:nvSpPr>
        <p:spPr>
          <a:xfrm>
            <a:off x="10039701" y="5939890"/>
            <a:ext cx="3209574" cy="3699510"/>
          </a:xfrm>
          <a:prstGeom prst="rect">
            <a:avLst/>
          </a:prstGeom>
        </p:spPr>
        <p:txBody>
          <a:bodyPr lIns="0" tIns="0" rIns="0" bIns="0" rtlCol="0" anchor="t">
            <a:spAutoFit/>
          </a:bodyPr>
          <a:lstStyle/>
          <a:p>
            <a:pPr marL="0" lvl="0" indent="0" algn="justLow" rtl="1">
              <a:lnSpc>
                <a:spcPts val="2940"/>
              </a:lnSpc>
              <a:spcBef>
                <a:spcPct val="0"/>
              </a:spcBef>
            </a:pPr>
            <a:r>
              <a:rPr lang="ar-EG" sz="2100" dirty="0">
                <a:solidFill>
                  <a:srgbClr val="2F4550"/>
                </a:solidFill>
                <a:latin typeface="XB Yagut"/>
                <a:ea typeface="XB Yagut"/>
                <a:cs typeface="XB Yagut"/>
                <a:sym typeface="XB Yagut"/>
                <a:rtl/>
              </a:rPr>
              <a:t>يحد</a:t>
            </a:r>
            <a:r>
              <a:rPr lang="ar-EG" sz="2100" u="none" strike="noStrike" dirty="0">
                <a:solidFill>
                  <a:srgbClr val="2F4550"/>
                </a:solidFill>
                <a:latin typeface="XB Yagut"/>
                <a:ea typeface="XB Yagut"/>
                <a:cs typeface="XB Yagut"/>
                <a:sym typeface="XB Yagut"/>
                <a:rtl/>
              </a:rPr>
              <a:t>د قانون الطفل المصري رقم </a:t>
            </a:r>
            <a:r>
              <a:rPr lang="en-US" sz="2100" u="none" strike="noStrike" dirty="0">
                <a:solidFill>
                  <a:srgbClr val="2F4550"/>
                </a:solidFill>
                <a:latin typeface="XB Yagut"/>
                <a:ea typeface="XB Yagut"/>
                <a:cs typeface="XB Yagut"/>
                <a:sym typeface="XB Yagut"/>
              </a:rPr>
              <a:t>126</a:t>
            </a:r>
            <a:r>
              <a:rPr lang="ar-EG" sz="2100" u="none" strike="noStrike" dirty="0">
                <a:solidFill>
                  <a:srgbClr val="2F4550"/>
                </a:solidFill>
                <a:latin typeface="XB Yagut"/>
                <a:ea typeface="XB Yagut"/>
                <a:cs typeface="XB Yagut"/>
                <a:sym typeface="XB Yagut"/>
                <a:rtl/>
              </a:rPr>
              <a:t> لسنة </a:t>
            </a:r>
            <a:r>
              <a:rPr lang="en-US" sz="2100" u="none" strike="noStrike" dirty="0">
                <a:solidFill>
                  <a:srgbClr val="2F4550"/>
                </a:solidFill>
                <a:latin typeface="XB Yagut"/>
                <a:ea typeface="XB Yagut"/>
                <a:cs typeface="XB Yagut"/>
                <a:sym typeface="XB Yagut"/>
              </a:rPr>
              <a:t>2008</a:t>
            </a:r>
            <a:r>
              <a:rPr lang="ar-EG" sz="2100" u="none" strike="noStrike" dirty="0">
                <a:solidFill>
                  <a:srgbClr val="2F4550"/>
                </a:solidFill>
                <a:latin typeface="XB Yagut"/>
                <a:ea typeface="XB Yagut"/>
                <a:cs typeface="XB Yagut"/>
                <a:sym typeface="XB Yagut"/>
                <a:rtl/>
              </a:rPr>
              <a:t> بالباب الخامس ضوابط عمل الأطفال، مثل حظر تشغيلهم قبل سن الخامسة عشرة، مع السماح بتدريبهم من سن الثالثة عشرة بما لا يعوق تعليمهم، وفقاً لما جاء في قانون الطفل رقم </a:t>
            </a:r>
            <a:r>
              <a:rPr lang="en-US" sz="2100" u="none" strike="noStrike" dirty="0">
                <a:solidFill>
                  <a:srgbClr val="2F4550"/>
                </a:solidFill>
                <a:latin typeface="XB Yagut"/>
                <a:ea typeface="XB Yagut"/>
                <a:cs typeface="XB Yagut"/>
                <a:sym typeface="XB Yagut"/>
              </a:rPr>
              <a:t>12</a:t>
            </a:r>
            <a:r>
              <a:rPr lang="ar-EG" sz="2100" u="none" strike="noStrike" dirty="0">
                <a:solidFill>
                  <a:srgbClr val="2F4550"/>
                </a:solidFill>
                <a:latin typeface="XB Yagut"/>
                <a:ea typeface="XB Yagut"/>
                <a:cs typeface="XB Yagut"/>
                <a:sym typeface="XB Yagut"/>
                <a:rtl/>
              </a:rPr>
              <a:t> لسنة </a:t>
            </a:r>
            <a:r>
              <a:rPr lang="en-US" sz="2100" u="none" strike="noStrike" dirty="0">
                <a:solidFill>
                  <a:srgbClr val="2F4550"/>
                </a:solidFill>
                <a:latin typeface="XB Yagut"/>
                <a:ea typeface="XB Yagut"/>
                <a:cs typeface="XB Yagut"/>
                <a:sym typeface="XB Yagut"/>
              </a:rPr>
              <a:t>1996</a:t>
            </a:r>
            <a:r>
              <a:rPr lang="ar-EG" sz="2100" u="none" strike="noStrike" dirty="0">
                <a:solidFill>
                  <a:srgbClr val="2F4550"/>
                </a:solidFill>
                <a:latin typeface="XB Yagut"/>
                <a:ea typeface="XB Yagut"/>
                <a:cs typeface="XB Yagut"/>
                <a:sym typeface="XB Yagut"/>
                <a:rtl/>
              </a:rPr>
              <a:t> المعدل.</a:t>
            </a:r>
          </a:p>
          <a:p>
            <a:pPr marL="0" lvl="0" indent="0" algn="justLow" rtl="1">
              <a:lnSpc>
                <a:spcPts val="2940"/>
              </a:lnSpc>
              <a:spcBef>
                <a:spcPct val="0"/>
              </a:spcBef>
            </a:pPr>
            <a:endParaRPr lang="ar-EG" sz="2100" u="none" strike="noStrike" dirty="0">
              <a:solidFill>
                <a:srgbClr val="2F4550"/>
              </a:solidFill>
              <a:latin typeface="XB Yagut"/>
              <a:ea typeface="XB Yagut"/>
              <a:cs typeface="XB Yagut"/>
              <a:sym typeface="XB Yagut"/>
              <a:rtl/>
            </a:endParaRPr>
          </a:p>
        </p:txBody>
      </p:sp>
      <p:sp>
        <p:nvSpPr>
          <p:cNvPr id="7" name="TextBox 7"/>
          <p:cNvSpPr txBox="1"/>
          <p:nvPr/>
        </p:nvSpPr>
        <p:spPr>
          <a:xfrm>
            <a:off x="5742658" y="5939890"/>
            <a:ext cx="3296567" cy="2585085"/>
          </a:xfrm>
          <a:prstGeom prst="rect">
            <a:avLst/>
          </a:prstGeom>
        </p:spPr>
        <p:txBody>
          <a:bodyPr lIns="0" tIns="0" rIns="0" bIns="0" rtlCol="0" anchor="t">
            <a:spAutoFit/>
          </a:bodyPr>
          <a:lstStyle/>
          <a:p>
            <a:pPr marL="0" lvl="0" indent="0" algn="justLow" rtl="1">
              <a:lnSpc>
                <a:spcPts val="2940"/>
              </a:lnSpc>
              <a:spcBef>
                <a:spcPct val="0"/>
              </a:spcBef>
            </a:pPr>
            <a:r>
              <a:rPr lang="ar-EG" sz="2100" dirty="0">
                <a:solidFill>
                  <a:srgbClr val="2F4550"/>
                </a:solidFill>
                <a:latin typeface="XB Yagut"/>
                <a:ea typeface="XB Yagut"/>
                <a:cs typeface="XB Yagut"/>
                <a:sym typeface="XB Yagut"/>
                <a:rtl/>
              </a:rPr>
              <a:t>يعمل قانون العمل رقم </a:t>
            </a:r>
            <a:r>
              <a:rPr lang="ar-EG" sz="2100" dirty="0">
                <a:solidFill>
                  <a:srgbClr val="2F4550"/>
                </a:solidFill>
                <a:latin typeface="XB Yagut"/>
                <a:ea typeface="XB Yagut"/>
                <a:cs typeface="XB Yagut"/>
                <a:sym typeface="XB Yagut"/>
              </a:rPr>
              <a:t>14</a:t>
            </a:r>
            <a:r>
              <a:rPr lang="ar-EG" sz="2100" dirty="0">
                <a:solidFill>
                  <a:srgbClr val="2F4550"/>
                </a:solidFill>
                <a:latin typeface="XB Yagut"/>
                <a:ea typeface="XB Yagut"/>
                <a:cs typeface="XB Yagut"/>
                <a:sym typeface="XB Yagut"/>
                <a:rtl/>
              </a:rPr>
              <a:t> لسنة </a:t>
            </a:r>
            <a:r>
              <a:rPr lang="ar-EG" sz="2100" dirty="0">
                <a:solidFill>
                  <a:srgbClr val="2F4550"/>
                </a:solidFill>
                <a:latin typeface="XB Yagut"/>
                <a:ea typeface="XB Yagut"/>
                <a:cs typeface="XB Yagut"/>
                <a:sym typeface="XB Yagut"/>
              </a:rPr>
              <a:t>2025</a:t>
            </a:r>
            <a:r>
              <a:rPr lang="ar-EG" sz="2100" dirty="0">
                <a:solidFill>
                  <a:srgbClr val="2F4550"/>
                </a:solidFill>
                <a:latin typeface="XB Yagut"/>
                <a:ea typeface="XB Yagut"/>
                <a:cs typeface="XB Yagut"/>
                <a:sym typeface="XB Yagut"/>
                <a:rtl/>
              </a:rPr>
              <a:t> على تعزيز حما</a:t>
            </a:r>
            <a:r>
              <a:rPr lang="ar-EG" sz="2100" u="none" strike="noStrike" dirty="0">
                <a:solidFill>
                  <a:srgbClr val="2F4550"/>
                </a:solidFill>
                <a:latin typeface="XB Yagut"/>
                <a:ea typeface="XB Yagut"/>
                <a:cs typeface="XB Yagut"/>
                <a:sym typeface="XB Yagut"/>
                <a:rtl/>
              </a:rPr>
              <a:t>ية الأطفال من الاستغلال الاقتصادي، وضمان حقهم في التعليم والنمو السليم من خلال تحديد السن القانونية وطبيعة الوظائف وتنظيم ساعات العمل وشروطه وغيرها</a:t>
            </a:r>
          </a:p>
        </p:txBody>
      </p:sp>
      <p:grpSp>
        <p:nvGrpSpPr>
          <p:cNvPr id="8" name="Group 8"/>
          <p:cNvGrpSpPr/>
          <p:nvPr/>
        </p:nvGrpSpPr>
        <p:grpSpPr>
          <a:xfrm>
            <a:off x="16462594" y="4691664"/>
            <a:ext cx="796706" cy="781952"/>
            <a:chOff x="0" y="0"/>
            <a:chExt cx="685800" cy="673100"/>
          </a:xfrm>
        </p:grpSpPr>
        <p:sp>
          <p:nvSpPr>
            <p:cNvPr id="9" name="Freeform 9"/>
            <p:cNvSpPr/>
            <p:nvPr/>
          </p:nvSpPr>
          <p:spPr>
            <a:xfrm>
              <a:off x="0" y="0"/>
              <a:ext cx="685800" cy="668020"/>
            </a:xfrm>
            <a:custGeom>
              <a:avLst/>
              <a:gdLst/>
              <a:ahLst/>
              <a:cxnLst/>
              <a:rect l="l" t="t" r="r" b="b"/>
              <a:pathLst>
                <a:path w="685800" h="668020">
                  <a:moveTo>
                    <a:pt x="342900" y="0"/>
                  </a:moveTo>
                  <a:lnTo>
                    <a:pt x="251460" y="162560"/>
                  </a:lnTo>
                  <a:lnTo>
                    <a:pt x="67310" y="132080"/>
                  </a:lnTo>
                  <a:lnTo>
                    <a:pt x="138430" y="304800"/>
                  </a:lnTo>
                  <a:lnTo>
                    <a:pt x="0" y="430530"/>
                  </a:lnTo>
                  <a:lnTo>
                    <a:pt x="179070" y="482600"/>
                  </a:lnTo>
                  <a:lnTo>
                    <a:pt x="190500" y="668020"/>
                  </a:lnTo>
                  <a:lnTo>
                    <a:pt x="342900" y="561340"/>
                  </a:lnTo>
                  <a:lnTo>
                    <a:pt x="495300" y="668020"/>
                  </a:lnTo>
                  <a:lnTo>
                    <a:pt x="506730" y="482600"/>
                  </a:lnTo>
                  <a:lnTo>
                    <a:pt x="685800" y="430530"/>
                  </a:lnTo>
                  <a:lnTo>
                    <a:pt x="547370" y="304800"/>
                  </a:lnTo>
                  <a:lnTo>
                    <a:pt x="618490" y="132080"/>
                  </a:lnTo>
                  <a:lnTo>
                    <a:pt x="434340" y="162560"/>
                  </a:lnTo>
                  <a:close/>
                </a:path>
              </a:pathLst>
            </a:custGeom>
            <a:solidFill>
              <a:srgbClr val="134E6F"/>
            </a:solidFill>
          </p:spPr>
          <p:txBody>
            <a:bodyPr/>
            <a:lstStyle/>
            <a:p>
              <a:endParaRPr lang="en-US"/>
            </a:p>
          </p:txBody>
        </p:sp>
        <p:sp>
          <p:nvSpPr>
            <p:cNvPr id="10" name="TextBox 10"/>
            <p:cNvSpPr txBox="1"/>
            <p:nvPr/>
          </p:nvSpPr>
          <p:spPr>
            <a:xfrm>
              <a:off x="139700" y="117475"/>
              <a:ext cx="406400" cy="441325"/>
            </a:xfrm>
            <a:prstGeom prst="rect">
              <a:avLst/>
            </a:prstGeom>
          </p:spPr>
          <p:txBody>
            <a:bodyPr lIns="50800" tIns="50800" rIns="50800" bIns="50800" rtlCol="0" anchor="ctr"/>
            <a:lstStyle/>
            <a:p>
              <a:pPr algn="ctr" rtl="1">
                <a:lnSpc>
                  <a:spcPts val="2940"/>
                </a:lnSpc>
              </a:pPr>
              <a:endParaRPr/>
            </a:p>
          </p:txBody>
        </p:sp>
      </p:grpSp>
      <p:grpSp>
        <p:nvGrpSpPr>
          <p:cNvPr id="11" name="Group 11"/>
          <p:cNvGrpSpPr/>
          <p:nvPr/>
        </p:nvGrpSpPr>
        <p:grpSpPr>
          <a:xfrm>
            <a:off x="12452569" y="4743450"/>
            <a:ext cx="796706" cy="781952"/>
            <a:chOff x="0" y="0"/>
            <a:chExt cx="685800" cy="673100"/>
          </a:xfrm>
        </p:grpSpPr>
        <p:sp>
          <p:nvSpPr>
            <p:cNvPr id="12" name="Freeform 12"/>
            <p:cNvSpPr/>
            <p:nvPr/>
          </p:nvSpPr>
          <p:spPr>
            <a:xfrm>
              <a:off x="0" y="0"/>
              <a:ext cx="685800" cy="668020"/>
            </a:xfrm>
            <a:custGeom>
              <a:avLst/>
              <a:gdLst/>
              <a:ahLst/>
              <a:cxnLst/>
              <a:rect l="l" t="t" r="r" b="b"/>
              <a:pathLst>
                <a:path w="685800" h="668020">
                  <a:moveTo>
                    <a:pt x="342900" y="0"/>
                  </a:moveTo>
                  <a:lnTo>
                    <a:pt x="251460" y="162560"/>
                  </a:lnTo>
                  <a:lnTo>
                    <a:pt x="67310" y="132080"/>
                  </a:lnTo>
                  <a:lnTo>
                    <a:pt x="138430" y="304800"/>
                  </a:lnTo>
                  <a:lnTo>
                    <a:pt x="0" y="430530"/>
                  </a:lnTo>
                  <a:lnTo>
                    <a:pt x="179070" y="482600"/>
                  </a:lnTo>
                  <a:lnTo>
                    <a:pt x="190500" y="668020"/>
                  </a:lnTo>
                  <a:lnTo>
                    <a:pt x="342900" y="561340"/>
                  </a:lnTo>
                  <a:lnTo>
                    <a:pt x="495300" y="668020"/>
                  </a:lnTo>
                  <a:lnTo>
                    <a:pt x="506730" y="482600"/>
                  </a:lnTo>
                  <a:lnTo>
                    <a:pt x="685800" y="430530"/>
                  </a:lnTo>
                  <a:lnTo>
                    <a:pt x="547370" y="304800"/>
                  </a:lnTo>
                  <a:lnTo>
                    <a:pt x="618490" y="132080"/>
                  </a:lnTo>
                  <a:lnTo>
                    <a:pt x="434340" y="162560"/>
                  </a:lnTo>
                  <a:close/>
                </a:path>
              </a:pathLst>
            </a:custGeom>
            <a:solidFill>
              <a:srgbClr val="134E6F"/>
            </a:solidFill>
          </p:spPr>
          <p:txBody>
            <a:bodyPr/>
            <a:lstStyle/>
            <a:p>
              <a:endParaRPr lang="en-US"/>
            </a:p>
          </p:txBody>
        </p:sp>
        <p:sp>
          <p:nvSpPr>
            <p:cNvPr id="13" name="TextBox 13"/>
            <p:cNvSpPr txBox="1"/>
            <p:nvPr/>
          </p:nvSpPr>
          <p:spPr>
            <a:xfrm>
              <a:off x="139700" y="117475"/>
              <a:ext cx="406400" cy="441325"/>
            </a:xfrm>
            <a:prstGeom prst="rect">
              <a:avLst/>
            </a:prstGeom>
          </p:spPr>
          <p:txBody>
            <a:bodyPr lIns="50800" tIns="50800" rIns="50800" bIns="50800" rtlCol="0" anchor="ctr"/>
            <a:lstStyle/>
            <a:p>
              <a:pPr algn="ctr" rtl="1">
                <a:lnSpc>
                  <a:spcPts val="2940"/>
                </a:lnSpc>
              </a:pPr>
              <a:endParaRPr/>
            </a:p>
          </p:txBody>
        </p:sp>
      </p:grpSp>
      <p:grpSp>
        <p:nvGrpSpPr>
          <p:cNvPr id="14" name="Group 14"/>
          <p:cNvGrpSpPr/>
          <p:nvPr/>
        </p:nvGrpSpPr>
        <p:grpSpPr>
          <a:xfrm>
            <a:off x="8244217" y="4691664"/>
            <a:ext cx="796706" cy="781952"/>
            <a:chOff x="0" y="0"/>
            <a:chExt cx="685800" cy="673100"/>
          </a:xfrm>
        </p:grpSpPr>
        <p:sp>
          <p:nvSpPr>
            <p:cNvPr id="15" name="Freeform 15"/>
            <p:cNvSpPr/>
            <p:nvPr/>
          </p:nvSpPr>
          <p:spPr>
            <a:xfrm>
              <a:off x="0" y="0"/>
              <a:ext cx="685800" cy="668020"/>
            </a:xfrm>
            <a:custGeom>
              <a:avLst/>
              <a:gdLst/>
              <a:ahLst/>
              <a:cxnLst/>
              <a:rect l="l" t="t" r="r" b="b"/>
              <a:pathLst>
                <a:path w="685800" h="668020">
                  <a:moveTo>
                    <a:pt x="342900" y="0"/>
                  </a:moveTo>
                  <a:lnTo>
                    <a:pt x="251460" y="162560"/>
                  </a:lnTo>
                  <a:lnTo>
                    <a:pt x="67310" y="132080"/>
                  </a:lnTo>
                  <a:lnTo>
                    <a:pt x="138430" y="304800"/>
                  </a:lnTo>
                  <a:lnTo>
                    <a:pt x="0" y="430530"/>
                  </a:lnTo>
                  <a:lnTo>
                    <a:pt x="179070" y="482600"/>
                  </a:lnTo>
                  <a:lnTo>
                    <a:pt x="190500" y="668020"/>
                  </a:lnTo>
                  <a:lnTo>
                    <a:pt x="342900" y="561340"/>
                  </a:lnTo>
                  <a:lnTo>
                    <a:pt x="495300" y="668020"/>
                  </a:lnTo>
                  <a:lnTo>
                    <a:pt x="506730" y="482600"/>
                  </a:lnTo>
                  <a:lnTo>
                    <a:pt x="685800" y="430530"/>
                  </a:lnTo>
                  <a:lnTo>
                    <a:pt x="547370" y="304800"/>
                  </a:lnTo>
                  <a:lnTo>
                    <a:pt x="618490" y="132080"/>
                  </a:lnTo>
                  <a:lnTo>
                    <a:pt x="434340" y="162560"/>
                  </a:lnTo>
                  <a:close/>
                </a:path>
              </a:pathLst>
            </a:custGeom>
            <a:solidFill>
              <a:srgbClr val="134E6F"/>
            </a:solidFill>
          </p:spPr>
          <p:txBody>
            <a:bodyPr/>
            <a:lstStyle/>
            <a:p>
              <a:endParaRPr lang="en-US"/>
            </a:p>
          </p:txBody>
        </p:sp>
        <p:sp>
          <p:nvSpPr>
            <p:cNvPr id="16" name="TextBox 16"/>
            <p:cNvSpPr txBox="1"/>
            <p:nvPr/>
          </p:nvSpPr>
          <p:spPr>
            <a:xfrm>
              <a:off x="139700" y="117475"/>
              <a:ext cx="406400" cy="441325"/>
            </a:xfrm>
            <a:prstGeom prst="rect">
              <a:avLst/>
            </a:prstGeom>
          </p:spPr>
          <p:txBody>
            <a:bodyPr lIns="50800" tIns="50800" rIns="50800" bIns="50800" rtlCol="0" anchor="ctr"/>
            <a:lstStyle/>
            <a:p>
              <a:pPr algn="ctr" rtl="1">
                <a:lnSpc>
                  <a:spcPts val="2940"/>
                </a:lnSpc>
              </a:pPr>
              <a:endParaRPr/>
            </a:p>
          </p:txBody>
        </p:sp>
      </p:grpSp>
      <p:sp>
        <p:nvSpPr>
          <p:cNvPr id="17" name="TextBox 17"/>
          <p:cNvSpPr txBox="1"/>
          <p:nvPr/>
        </p:nvSpPr>
        <p:spPr>
          <a:xfrm>
            <a:off x="10372725" y="3639920"/>
            <a:ext cx="2876550" cy="547370"/>
          </a:xfrm>
          <a:prstGeom prst="rect">
            <a:avLst/>
          </a:prstGeom>
        </p:spPr>
        <p:txBody>
          <a:bodyPr lIns="0" tIns="0" rIns="0" bIns="0" rtlCol="0" anchor="t">
            <a:spAutoFit/>
          </a:bodyPr>
          <a:lstStyle/>
          <a:p>
            <a:pPr marL="0" lvl="0" indent="0" algn="r" rtl="1">
              <a:lnSpc>
                <a:spcPts val="4479"/>
              </a:lnSpc>
              <a:spcBef>
                <a:spcPct val="0"/>
              </a:spcBef>
            </a:pPr>
            <a:r>
              <a:rPr lang="ar-EG" sz="3199">
                <a:solidFill>
                  <a:srgbClr val="000000"/>
                </a:solidFill>
                <a:latin typeface="XB Niloofar"/>
                <a:ea typeface="XB Niloofar"/>
                <a:cs typeface="XB Niloofar"/>
                <a:sym typeface="XB Niloofar"/>
                <a:rtl/>
              </a:rPr>
              <a:t>قانون </a:t>
            </a:r>
            <a:r>
              <a:rPr lang="ar-EG" sz="3199" u="none" strike="noStrike">
                <a:solidFill>
                  <a:srgbClr val="000000"/>
                </a:solidFill>
                <a:latin typeface="XB Niloofar"/>
                <a:ea typeface="XB Niloofar"/>
                <a:cs typeface="XB Niloofar"/>
                <a:sym typeface="XB Niloofar"/>
                <a:rtl/>
              </a:rPr>
              <a:t>الطفل المصري</a:t>
            </a:r>
          </a:p>
        </p:txBody>
      </p:sp>
      <p:sp>
        <p:nvSpPr>
          <p:cNvPr id="18" name="TextBox 18"/>
          <p:cNvSpPr txBox="1"/>
          <p:nvPr/>
        </p:nvSpPr>
        <p:spPr>
          <a:xfrm>
            <a:off x="6162675" y="3639920"/>
            <a:ext cx="2876550" cy="547370"/>
          </a:xfrm>
          <a:prstGeom prst="rect">
            <a:avLst/>
          </a:prstGeom>
        </p:spPr>
        <p:txBody>
          <a:bodyPr lIns="0" tIns="0" rIns="0" bIns="0" rtlCol="0" anchor="t">
            <a:spAutoFit/>
          </a:bodyPr>
          <a:lstStyle/>
          <a:p>
            <a:pPr marL="0" lvl="0" indent="0" algn="r" rtl="1">
              <a:lnSpc>
                <a:spcPts val="4479"/>
              </a:lnSpc>
              <a:spcBef>
                <a:spcPct val="0"/>
              </a:spcBef>
            </a:pPr>
            <a:r>
              <a:rPr lang="ar-EG" sz="3199">
                <a:solidFill>
                  <a:srgbClr val="000000"/>
                </a:solidFill>
                <a:latin typeface="XB Niloofar"/>
                <a:ea typeface="XB Niloofar"/>
                <a:cs typeface="XB Niloofar"/>
                <a:sym typeface="XB Niloofar"/>
                <a:rtl/>
              </a:rPr>
              <a:t>قانون </a:t>
            </a:r>
            <a:r>
              <a:rPr lang="ar-EG" sz="3199" u="none" strike="noStrike">
                <a:solidFill>
                  <a:srgbClr val="000000"/>
                </a:solidFill>
                <a:latin typeface="XB Niloofar"/>
                <a:ea typeface="XB Niloofar"/>
                <a:cs typeface="XB Niloofar"/>
                <a:sym typeface="XB Niloofar"/>
                <a:rtl/>
              </a:rPr>
              <a:t>العمل</a:t>
            </a:r>
          </a:p>
        </p:txBody>
      </p:sp>
      <p:grpSp>
        <p:nvGrpSpPr>
          <p:cNvPr id="19" name="Group 19"/>
          <p:cNvGrpSpPr/>
          <p:nvPr/>
        </p:nvGrpSpPr>
        <p:grpSpPr>
          <a:xfrm>
            <a:off x="4035864" y="4705176"/>
            <a:ext cx="796706" cy="781952"/>
            <a:chOff x="0" y="0"/>
            <a:chExt cx="685800" cy="673100"/>
          </a:xfrm>
        </p:grpSpPr>
        <p:sp>
          <p:nvSpPr>
            <p:cNvPr id="20" name="Freeform 20"/>
            <p:cNvSpPr/>
            <p:nvPr/>
          </p:nvSpPr>
          <p:spPr>
            <a:xfrm>
              <a:off x="0" y="0"/>
              <a:ext cx="685800" cy="668020"/>
            </a:xfrm>
            <a:custGeom>
              <a:avLst/>
              <a:gdLst/>
              <a:ahLst/>
              <a:cxnLst/>
              <a:rect l="l" t="t" r="r" b="b"/>
              <a:pathLst>
                <a:path w="685800" h="668020">
                  <a:moveTo>
                    <a:pt x="342900" y="0"/>
                  </a:moveTo>
                  <a:lnTo>
                    <a:pt x="251460" y="162560"/>
                  </a:lnTo>
                  <a:lnTo>
                    <a:pt x="67310" y="132080"/>
                  </a:lnTo>
                  <a:lnTo>
                    <a:pt x="138430" y="304800"/>
                  </a:lnTo>
                  <a:lnTo>
                    <a:pt x="0" y="430530"/>
                  </a:lnTo>
                  <a:lnTo>
                    <a:pt x="179070" y="482600"/>
                  </a:lnTo>
                  <a:lnTo>
                    <a:pt x="190500" y="668020"/>
                  </a:lnTo>
                  <a:lnTo>
                    <a:pt x="342900" y="561340"/>
                  </a:lnTo>
                  <a:lnTo>
                    <a:pt x="495300" y="668020"/>
                  </a:lnTo>
                  <a:lnTo>
                    <a:pt x="506730" y="482600"/>
                  </a:lnTo>
                  <a:lnTo>
                    <a:pt x="685800" y="430530"/>
                  </a:lnTo>
                  <a:lnTo>
                    <a:pt x="547370" y="304800"/>
                  </a:lnTo>
                  <a:lnTo>
                    <a:pt x="618490" y="132080"/>
                  </a:lnTo>
                  <a:lnTo>
                    <a:pt x="434340" y="162560"/>
                  </a:lnTo>
                  <a:close/>
                </a:path>
              </a:pathLst>
            </a:custGeom>
            <a:solidFill>
              <a:srgbClr val="134E6F"/>
            </a:solidFill>
          </p:spPr>
          <p:txBody>
            <a:bodyPr/>
            <a:lstStyle/>
            <a:p>
              <a:endParaRPr lang="en-US"/>
            </a:p>
          </p:txBody>
        </p:sp>
        <p:sp>
          <p:nvSpPr>
            <p:cNvPr id="21" name="TextBox 21"/>
            <p:cNvSpPr txBox="1"/>
            <p:nvPr/>
          </p:nvSpPr>
          <p:spPr>
            <a:xfrm>
              <a:off x="139700" y="117475"/>
              <a:ext cx="406400" cy="441325"/>
            </a:xfrm>
            <a:prstGeom prst="rect">
              <a:avLst/>
            </a:prstGeom>
          </p:spPr>
          <p:txBody>
            <a:bodyPr lIns="50800" tIns="50800" rIns="50800" bIns="50800" rtlCol="0" anchor="ctr"/>
            <a:lstStyle/>
            <a:p>
              <a:pPr algn="ctr" rtl="1">
                <a:lnSpc>
                  <a:spcPts val="2940"/>
                </a:lnSpc>
              </a:pPr>
              <a:endParaRPr/>
            </a:p>
          </p:txBody>
        </p:sp>
      </p:grpSp>
      <p:sp>
        <p:nvSpPr>
          <p:cNvPr id="22" name="TextBox 22"/>
          <p:cNvSpPr txBox="1"/>
          <p:nvPr/>
        </p:nvSpPr>
        <p:spPr>
          <a:xfrm>
            <a:off x="1952625" y="3639920"/>
            <a:ext cx="2876550" cy="547370"/>
          </a:xfrm>
          <a:prstGeom prst="rect">
            <a:avLst/>
          </a:prstGeom>
        </p:spPr>
        <p:txBody>
          <a:bodyPr lIns="0" tIns="0" rIns="0" bIns="0" rtlCol="0" anchor="t">
            <a:spAutoFit/>
          </a:bodyPr>
          <a:lstStyle/>
          <a:p>
            <a:pPr marL="0" lvl="0" indent="0" algn="r" rtl="1">
              <a:lnSpc>
                <a:spcPts val="4479"/>
              </a:lnSpc>
              <a:spcBef>
                <a:spcPct val="0"/>
              </a:spcBef>
            </a:pPr>
            <a:r>
              <a:rPr lang="ar-EG" sz="3199">
                <a:solidFill>
                  <a:srgbClr val="000000"/>
                </a:solidFill>
                <a:latin typeface="XB Niloofar"/>
                <a:ea typeface="XB Niloofar"/>
                <a:cs typeface="XB Niloofar"/>
                <a:sym typeface="XB Niloofar"/>
                <a:rtl/>
              </a:rPr>
              <a:t>رؤية مصر </a:t>
            </a:r>
            <a:r>
              <a:rPr lang="en-US" sz="3199">
                <a:solidFill>
                  <a:srgbClr val="000000"/>
                </a:solidFill>
                <a:latin typeface="XB Niloofar"/>
                <a:ea typeface="XB Niloofar"/>
                <a:cs typeface="XB Niloofar"/>
                <a:sym typeface="XB Niloofar"/>
              </a:rPr>
              <a:t>2030</a:t>
            </a:r>
          </a:p>
        </p:txBody>
      </p:sp>
      <p:sp>
        <p:nvSpPr>
          <p:cNvPr id="23" name="TextBox 23"/>
          <p:cNvSpPr txBox="1"/>
          <p:nvPr/>
        </p:nvSpPr>
        <p:spPr>
          <a:xfrm>
            <a:off x="1565970" y="5963377"/>
            <a:ext cx="3176562" cy="2213610"/>
          </a:xfrm>
          <a:prstGeom prst="rect">
            <a:avLst/>
          </a:prstGeom>
        </p:spPr>
        <p:txBody>
          <a:bodyPr lIns="0" tIns="0" rIns="0" bIns="0" rtlCol="0" anchor="t">
            <a:spAutoFit/>
          </a:bodyPr>
          <a:lstStyle/>
          <a:p>
            <a:pPr marL="0" lvl="0" indent="0" algn="justLow" rtl="1">
              <a:lnSpc>
                <a:spcPts val="2940"/>
              </a:lnSpc>
              <a:spcBef>
                <a:spcPct val="0"/>
              </a:spcBef>
            </a:pPr>
            <a:r>
              <a:rPr lang="ar-EG" sz="2100" dirty="0">
                <a:solidFill>
                  <a:srgbClr val="2F4550"/>
                </a:solidFill>
                <a:latin typeface="XB Yagut"/>
                <a:ea typeface="XB Yagut"/>
                <a:cs typeface="XB Yagut"/>
                <a:sym typeface="XB Yagut"/>
                <a:rtl/>
              </a:rPr>
              <a:t>تسهم رؤية مصر </a:t>
            </a:r>
            <a:r>
              <a:rPr lang="en-US" sz="2100" dirty="0">
                <a:solidFill>
                  <a:srgbClr val="2F4550"/>
                </a:solidFill>
                <a:latin typeface="XB Yagut"/>
                <a:ea typeface="XB Yagut"/>
                <a:cs typeface="XB Yagut"/>
                <a:sym typeface="XB Yagut"/>
              </a:rPr>
              <a:t>2030</a:t>
            </a:r>
            <a:r>
              <a:rPr lang="ar-EG" sz="2100" dirty="0">
                <a:solidFill>
                  <a:srgbClr val="2F4550"/>
                </a:solidFill>
                <a:latin typeface="XB Yagut"/>
                <a:ea typeface="XB Yagut"/>
                <a:cs typeface="XB Yagut"/>
                <a:sym typeface="XB Yagut"/>
                <a:rtl/>
              </a:rPr>
              <a:t> في القضاء على عمل</a:t>
            </a:r>
            <a:r>
              <a:rPr lang="ar-EG" sz="2100" u="none" strike="noStrike" dirty="0">
                <a:solidFill>
                  <a:srgbClr val="2F4550"/>
                </a:solidFill>
                <a:latin typeface="XB Yagut"/>
                <a:ea typeface="XB Yagut"/>
                <a:cs typeface="XB Yagut"/>
                <a:sym typeface="XB Yagut"/>
                <a:rtl/>
              </a:rPr>
              <a:t> الأطفال من خلال معالجة الأسباب الجذرية مثل الفقر، التسرب من التعليم، وغيرها، من خلال بناء منظومة تشريعية ورقابية قوية</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9F9F9"/>
        </a:solidFill>
        <a:effectLst/>
      </p:bgPr>
    </p:bg>
    <p:spTree>
      <p:nvGrpSpPr>
        <p:cNvPr id="1" name=""/>
        <p:cNvGrpSpPr/>
        <p:nvPr/>
      </p:nvGrpSpPr>
      <p:grpSpPr>
        <a:xfrm>
          <a:off x="0" y="0"/>
          <a:ext cx="0" cy="0"/>
          <a:chOff x="0" y="0"/>
          <a:chExt cx="0" cy="0"/>
        </a:xfrm>
      </p:grpSpPr>
      <p:sp>
        <p:nvSpPr>
          <p:cNvPr id="2" name="AutoShape 2"/>
          <p:cNvSpPr/>
          <p:nvPr/>
        </p:nvSpPr>
        <p:spPr>
          <a:xfrm flipH="1">
            <a:off x="16930442" y="3043259"/>
            <a:ext cx="0" cy="6883464"/>
          </a:xfrm>
          <a:prstGeom prst="line">
            <a:avLst/>
          </a:prstGeom>
          <a:ln w="28575" cap="flat">
            <a:solidFill>
              <a:srgbClr val="134E6F"/>
            </a:solidFill>
            <a:prstDash val="solid"/>
            <a:headEnd type="diamond" w="med" len="med"/>
            <a:tailEnd type="diamond" w="med" len="med"/>
          </a:ln>
        </p:spPr>
        <p:txBody>
          <a:bodyPr/>
          <a:lstStyle/>
          <a:p>
            <a:endParaRPr lang="en-US"/>
          </a:p>
        </p:txBody>
      </p:sp>
      <p:sp>
        <p:nvSpPr>
          <p:cNvPr id="3" name="TextBox 3"/>
          <p:cNvSpPr txBox="1"/>
          <p:nvPr/>
        </p:nvSpPr>
        <p:spPr>
          <a:xfrm>
            <a:off x="14710104" y="3271716"/>
            <a:ext cx="1763407" cy="496350"/>
          </a:xfrm>
          <a:prstGeom prst="rect">
            <a:avLst/>
          </a:prstGeom>
        </p:spPr>
        <p:txBody>
          <a:bodyPr lIns="0" tIns="0" rIns="0" bIns="0" rtlCol="0" anchor="t">
            <a:spAutoFit/>
          </a:bodyPr>
          <a:lstStyle/>
          <a:p>
            <a:pPr algn="r" rtl="1">
              <a:lnSpc>
                <a:spcPts val="3628"/>
              </a:lnSpc>
            </a:pPr>
            <a:r>
              <a:rPr lang="ar-EG" sz="2592" b="1">
                <a:solidFill>
                  <a:srgbClr val="134E6F"/>
                </a:solidFill>
                <a:latin typeface="Tajawal Bold"/>
                <a:ea typeface="Tajawal Bold"/>
                <a:cs typeface="Tajawal Bold"/>
                <a:sym typeface="Tajawal Bold"/>
                <a:rtl/>
              </a:rPr>
              <a:t>المحور الأول</a:t>
            </a:r>
          </a:p>
        </p:txBody>
      </p:sp>
      <p:sp>
        <p:nvSpPr>
          <p:cNvPr id="4" name="TextBox 4"/>
          <p:cNvSpPr txBox="1"/>
          <p:nvPr/>
        </p:nvSpPr>
        <p:spPr>
          <a:xfrm>
            <a:off x="10230393" y="3928831"/>
            <a:ext cx="6254534" cy="948978"/>
          </a:xfrm>
          <a:prstGeom prst="rect">
            <a:avLst/>
          </a:prstGeom>
        </p:spPr>
        <p:txBody>
          <a:bodyPr lIns="0" tIns="0" rIns="0" bIns="0" rtlCol="0" anchor="t">
            <a:spAutoFit/>
          </a:bodyPr>
          <a:lstStyle/>
          <a:p>
            <a:pPr algn="r" rtl="1">
              <a:lnSpc>
                <a:spcPts val="3735"/>
              </a:lnSpc>
            </a:pPr>
            <a:r>
              <a:rPr lang="ar-EG" sz="2667" dirty="0">
                <a:solidFill>
                  <a:srgbClr val="000000"/>
                </a:solidFill>
                <a:latin typeface="XB Niloofar"/>
                <a:ea typeface="XB Niloofar"/>
                <a:cs typeface="XB Niloofar"/>
                <a:sym typeface="XB Niloofar"/>
                <a:rtl/>
              </a:rPr>
              <a:t>تعزيز الحماية الاجتماعية من خلال برنامج </a:t>
            </a:r>
            <a:r>
              <a:rPr lang="ar-EG" sz="2667" b="1" dirty="0">
                <a:solidFill>
                  <a:srgbClr val="000000"/>
                </a:solidFill>
                <a:latin typeface="XB Niloofar Bold"/>
                <a:ea typeface="XB Niloofar Bold"/>
                <a:cs typeface="XB Niloofar Bold"/>
                <a:sym typeface="XB Niloofar Bold"/>
                <a:rtl/>
              </a:rPr>
              <a:t>“تكافل وكرامة”</a:t>
            </a:r>
            <a:r>
              <a:rPr lang="ar-EG" sz="2667" dirty="0">
                <a:solidFill>
                  <a:srgbClr val="000000"/>
                </a:solidFill>
                <a:latin typeface="XB Niloofar"/>
                <a:ea typeface="XB Niloofar"/>
                <a:cs typeface="XB Niloofar"/>
                <a:sym typeface="XB Niloofar"/>
                <a:rtl/>
              </a:rPr>
              <a:t> وربط الدعم بالانتظام المدرسي</a:t>
            </a:r>
          </a:p>
        </p:txBody>
      </p:sp>
      <p:sp>
        <p:nvSpPr>
          <p:cNvPr id="5" name="TextBox 5"/>
          <p:cNvSpPr txBox="1"/>
          <p:nvPr/>
        </p:nvSpPr>
        <p:spPr>
          <a:xfrm>
            <a:off x="11449597" y="4996163"/>
            <a:ext cx="5035330" cy="496350"/>
          </a:xfrm>
          <a:prstGeom prst="rect">
            <a:avLst/>
          </a:prstGeom>
        </p:spPr>
        <p:txBody>
          <a:bodyPr lIns="0" tIns="0" rIns="0" bIns="0" rtlCol="0" anchor="t">
            <a:spAutoFit/>
          </a:bodyPr>
          <a:lstStyle/>
          <a:p>
            <a:pPr algn="r" rtl="1">
              <a:lnSpc>
                <a:spcPts val="3628"/>
              </a:lnSpc>
            </a:pPr>
            <a:r>
              <a:rPr lang="ar-EG" sz="2592" b="1">
                <a:solidFill>
                  <a:srgbClr val="134E6F"/>
                </a:solidFill>
                <a:latin typeface="Tajawal Bold"/>
                <a:ea typeface="Tajawal Bold"/>
                <a:cs typeface="Tajawal Bold"/>
                <a:sym typeface="Tajawal Bold"/>
                <a:rtl/>
              </a:rPr>
              <a:t>المحور الثاني</a:t>
            </a:r>
          </a:p>
        </p:txBody>
      </p:sp>
      <p:sp>
        <p:nvSpPr>
          <p:cNvPr id="6" name="TextBox 6"/>
          <p:cNvSpPr txBox="1"/>
          <p:nvPr/>
        </p:nvSpPr>
        <p:spPr>
          <a:xfrm>
            <a:off x="14585041" y="6717345"/>
            <a:ext cx="1888470" cy="496350"/>
          </a:xfrm>
          <a:prstGeom prst="rect">
            <a:avLst/>
          </a:prstGeom>
        </p:spPr>
        <p:txBody>
          <a:bodyPr lIns="0" tIns="0" rIns="0" bIns="0" rtlCol="0" anchor="t">
            <a:spAutoFit/>
          </a:bodyPr>
          <a:lstStyle/>
          <a:p>
            <a:pPr algn="r" rtl="1">
              <a:lnSpc>
                <a:spcPts val="3628"/>
              </a:lnSpc>
            </a:pPr>
            <a:r>
              <a:rPr lang="ar-EG" sz="2592" b="1">
                <a:solidFill>
                  <a:srgbClr val="134E6F"/>
                </a:solidFill>
                <a:latin typeface="Tajawal Bold"/>
                <a:ea typeface="Tajawal Bold"/>
                <a:cs typeface="Tajawal Bold"/>
                <a:sym typeface="Tajawal Bold"/>
                <a:rtl/>
              </a:rPr>
              <a:t>المحور الثالث</a:t>
            </a:r>
          </a:p>
        </p:txBody>
      </p:sp>
      <p:grpSp>
        <p:nvGrpSpPr>
          <p:cNvPr id="7" name="Group 7"/>
          <p:cNvGrpSpPr/>
          <p:nvPr/>
        </p:nvGrpSpPr>
        <p:grpSpPr>
          <a:xfrm>
            <a:off x="16782560" y="5136712"/>
            <a:ext cx="295765" cy="295765"/>
            <a:chOff x="0" y="0"/>
            <a:chExt cx="812800" cy="812800"/>
          </a:xfrm>
        </p:grpSpPr>
        <p:sp>
          <p:nvSpPr>
            <p:cNvPr id="8" name="Freeform 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134E6F"/>
            </a:solidFill>
          </p:spPr>
          <p:txBody>
            <a:bodyPr/>
            <a:lstStyle/>
            <a:p>
              <a:endParaRPr lang="en-US"/>
            </a:p>
          </p:txBody>
        </p:sp>
        <p:sp>
          <p:nvSpPr>
            <p:cNvPr id="9" name="TextBox 9"/>
            <p:cNvSpPr txBox="1"/>
            <p:nvPr/>
          </p:nvSpPr>
          <p:spPr>
            <a:xfrm>
              <a:off x="76200" y="28575"/>
              <a:ext cx="660400" cy="708025"/>
            </a:xfrm>
            <a:prstGeom prst="rect">
              <a:avLst/>
            </a:prstGeom>
          </p:spPr>
          <p:txBody>
            <a:bodyPr lIns="50800" tIns="50800" rIns="50800" bIns="50800" rtlCol="0" anchor="ctr"/>
            <a:lstStyle/>
            <a:p>
              <a:pPr algn="ctr">
                <a:lnSpc>
                  <a:spcPts val="2940"/>
                </a:lnSpc>
              </a:pPr>
              <a:endParaRPr/>
            </a:p>
          </p:txBody>
        </p:sp>
      </p:grpSp>
      <p:grpSp>
        <p:nvGrpSpPr>
          <p:cNvPr id="10" name="Group 10"/>
          <p:cNvGrpSpPr/>
          <p:nvPr/>
        </p:nvGrpSpPr>
        <p:grpSpPr>
          <a:xfrm>
            <a:off x="16782560" y="6846351"/>
            <a:ext cx="295765" cy="295765"/>
            <a:chOff x="0" y="0"/>
            <a:chExt cx="812800" cy="812800"/>
          </a:xfrm>
        </p:grpSpPr>
        <p:sp>
          <p:nvSpPr>
            <p:cNvPr id="11" name="Freeform 11"/>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134E6F"/>
            </a:solidFill>
          </p:spPr>
          <p:txBody>
            <a:bodyPr/>
            <a:lstStyle/>
            <a:p>
              <a:endParaRPr lang="en-US"/>
            </a:p>
          </p:txBody>
        </p:sp>
        <p:sp>
          <p:nvSpPr>
            <p:cNvPr id="12" name="TextBox 12"/>
            <p:cNvSpPr txBox="1"/>
            <p:nvPr/>
          </p:nvSpPr>
          <p:spPr>
            <a:xfrm>
              <a:off x="76200" y="28575"/>
              <a:ext cx="660400" cy="708025"/>
            </a:xfrm>
            <a:prstGeom prst="rect">
              <a:avLst/>
            </a:prstGeom>
          </p:spPr>
          <p:txBody>
            <a:bodyPr lIns="50800" tIns="50800" rIns="50800" bIns="50800" rtlCol="0" anchor="ctr"/>
            <a:lstStyle/>
            <a:p>
              <a:pPr algn="ctr">
                <a:lnSpc>
                  <a:spcPts val="2940"/>
                </a:lnSpc>
              </a:pPr>
              <a:endParaRPr/>
            </a:p>
          </p:txBody>
        </p:sp>
      </p:grpSp>
      <p:grpSp>
        <p:nvGrpSpPr>
          <p:cNvPr id="13" name="Group 13"/>
          <p:cNvGrpSpPr/>
          <p:nvPr/>
        </p:nvGrpSpPr>
        <p:grpSpPr>
          <a:xfrm>
            <a:off x="16782560" y="3424396"/>
            <a:ext cx="295765" cy="295765"/>
            <a:chOff x="0" y="0"/>
            <a:chExt cx="812800" cy="812800"/>
          </a:xfrm>
        </p:grpSpPr>
        <p:sp>
          <p:nvSpPr>
            <p:cNvPr id="14" name="Freeform 14"/>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134E6F"/>
            </a:solidFill>
          </p:spPr>
          <p:txBody>
            <a:bodyPr/>
            <a:lstStyle/>
            <a:p>
              <a:endParaRPr lang="en-US"/>
            </a:p>
          </p:txBody>
        </p:sp>
        <p:sp>
          <p:nvSpPr>
            <p:cNvPr id="15" name="TextBox 15"/>
            <p:cNvSpPr txBox="1"/>
            <p:nvPr/>
          </p:nvSpPr>
          <p:spPr>
            <a:xfrm>
              <a:off x="76200" y="28575"/>
              <a:ext cx="660400" cy="708025"/>
            </a:xfrm>
            <a:prstGeom prst="rect">
              <a:avLst/>
            </a:prstGeom>
          </p:spPr>
          <p:txBody>
            <a:bodyPr lIns="50800" tIns="50800" rIns="50800" bIns="50800" rtlCol="0" anchor="ctr"/>
            <a:lstStyle/>
            <a:p>
              <a:pPr algn="ctr">
                <a:lnSpc>
                  <a:spcPts val="2940"/>
                </a:lnSpc>
              </a:pPr>
              <a:endParaRPr/>
            </a:p>
          </p:txBody>
        </p:sp>
      </p:grpSp>
      <p:sp>
        <p:nvSpPr>
          <p:cNvPr id="16" name="TextBox 16"/>
          <p:cNvSpPr txBox="1"/>
          <p:nvPr/>
        </p:nvSpPr>
        <p:spPr>
          <a:xfrm>
            <a:off x="847725" y="591586"/>
            <a:ext cx="16592550" cy="2108205"/>
          </a:xfrm>
          <a:prstGeom prst="rect">
            <a:avLst/>
          </a:prstGeom>
        </p:spPr>
        <p:txBody>
          <a:bodyPr lIns="0" tIns="0" rIns="0" bIns="0" rtlCol="0" anchor="t">
            <a:spAutoFit/>
          </a:bodyPr>
          <a:lstStyle/>
          <a:p>
            <a:pPr marL="0" lvl="0" indent="0" algn="r" rtl="1">
              <a:lnSpc>
                <a:spcPts val="7700"/>
              </a:lnSpc>
              <a:spcBef>
                <a:spcPct val="0"/>
              </a:spcBef>
            </a:pPr>
            <a:r>
              <a:rPr lang="ar-EG" sz="7000" b="1" dirty="0">
                <a:solidFill>
                  <a:srgbClr val="134E6F"/>
                </a:solidFill>
                <a:latin typeface="Tajawal Bold"/>
                <a:ea typeface="Tajawal Bold"/>
                <a:cs typeface="Tajawal Bold"/>
                <a:sym typeface="Tajawal Bold"/>
                <a:rtl/>
              </a:rPr>
              <a:t>ث</a:t>
            </a:r>
            <a:r>
              <a:rPr lang="ar-EG" sz="7000" b="1" u="none" strike="noStrike" dirty="0">
                <a:solidFill>
                  <a:srgbClr val="134E6F"/>
                </a:solidFill>
                <a:latin typeface="Tajawal Bold"/>
                <a:ea typeface="Tajawal Bold"/>
                <a:cs typeface="Tajawal Bold"/>
                <a:sym typeface="Tajawal Bold"/>
                <a:rtl/>
              </a:rPr>
              <a:t>انياً: خدمات وزارة التضامن الاجتماعي نحو المحاور الأساسية </a:t>
            </a:r>
          </a:p>
        </p:txBody>
      </p:sp>
      <p:sp>
        <p:nvSpPr>
          <p:cNvPr id="17" name="TextBox 17"/>
          <p:cNvSpPr txBox="1"/>
          <p:nvPr/>
        </p:nvSpPr>
        <p:spPr>
          <a:xfrm>
            <a:off x="11112112" y="7450554"/>
            <a:ext cx="5341751" cy="2176281"/>
          </a:xfrm>
          <a:prstGeom prst="rect">
            <a:avLst/>
          </a:prstGeom>
        </p:spPr>
        <p:txBody>
          <a:bodyPr lIns="0" tIns="0" rIns="0" bIns="0" rtlCol="0" anchor="t">
            <a:spAutoFit/>
          </a:bodyPr>
          <a:lstStyle/>
          <a:p>
            <a:pPr algn="r" rtl="1">
              <a:lnSpc>
                <a:spcPts val="4428"/>
              </a:lnSpc>
            </a:pPr>
            <a:r>
              <a:rPr lang="ar-EG" sz="2667" b="1">
                <a:solidFill>
                  <a:srgbClr val="000000"/>
                </a:solidFill>
                <a:latin typeface="XB Niloofar Bold"/>
                <a:ea typeface="XB Niloofar Bold"/>
                <a:cs typeface="XB Niloofar Bold"/>
                <a:sym typeface="XB Niloofar Bold"/>
                <a:rtl/>
              </a:rPr>
              <a:t>التمكين الإقتصادي:</a:t>
            </a:r>
          </a:p>
          <a:p>
            <a:pPr marL="576009" lvl="1" indent="-288005" algn="r" rtl="1">
              <a:lnSpc>
                <a:spcPts val="4428"/>
              </a:lnSpc>
              <a:buFont typeface="Arial"/>
              <a:buChar char="•"/>
            </a:pPr>
            <a:r>
              <a:rPr lang="ar-EG" sz="2667">
                <a:solidFill>
                  <a:srgbClr val="000000"/>
                </a:solidFill>
                <a:latin typeface="XB Niloofar"/>
                <a:ea typeface="XB Niloofar"/>
                <a:cs typeface="XB Niloofar"/>
                <a:sym typeface="XB Niloofar"/>
                <a:rtl/>
              </a:rPr>
              <a:t>الأسر المنتجة.</a:t>
            </a:r>
          </a:p>
          <a:p>
            <a:pPr marL="576009" lvl="1" indent="-288005" algn="r" rtl="1">
              <a:lnSpc>
                <a:spcPts val="4428"/>
              </a:lnSpc>
              <a:buFont typeface="Arial"/>
              <a:buChar char="•"/>
            </a:pPr>
            <a:r>
              <a:rPr lang="ar-EG" sz="2667">
                <a:solidFill>
                  <a:srgbClr val="000000"/>
                </a:solidFill>
                <a:latin typeface="XB Niloofar"/>
                <a:ea typeface="XB Niloofar"/>
                <a:cs typeface="XB Niloofar"/>
                <a:sym typeface="XB Niloofar"/>
                <a:rtl/>
              </a:rPr>
              <a:t>مراكز التكوين المهني</a:t>
            </a:r>
          </a:p>
          <a:p>
            <a:pPr marL="576009" lvl="1" indent="-288005" algn="r" rtl="1">
              <a:lnSpc>
                <a:spcPts val="4428"/>
              </a:lnSpc>
              <a:buFont typeface="Arial"/>
              <a:buChar char="•"/>
            </a:pPr>
            <a:r>
              <a:rPr lang="ar-EG" sz="2667">
                <a:solidFill>
                  <a:srgbClr val="000000"/>
                </a:solidFill>
                <a:latin typeface="XB Niloofar"/>
                <a:ea typeface="XB Niloofar"/>
                <a:cs typeface="XB Niloofar"/>
                <a:sym typeface="XB Niloofar"/>
                <a:rtl/>
              </a:rPr>
              <a:t>مراكز التوجيه والإعداد الفني.</a:t>
            </a:r>
          </a:p>
        </p:txBody>
      </p:sp>
      <p:sp>
        <p:nvSpPr>
          <p:cNvPr id="18" name="TextBox 18"/>
          <p:cNvSpPr txBox="1"/>
          <p:nvPr/>
        </p:nvSpPr>
        <p:spPr>
          <a:xfrm>
            <a:off x="2002308" y="6367950"/>
            <a:ext cx="6243118" cy="1865025"/>
          </a:xfrm>
          <a:prstGeom prst="rect">
            <a:avLst/>
          </a:prstGeom>
        </p:spPr>
        <p:txBody>
          <a:bodyPr lIns="0" tIns="0" rIns="0" bIns="0" rtlCol="0" anchor="t">
            <a:spAutoFit/>
          </a:bodyPr>
          <a:lstStyle/>
          <a:p>
            <a:pPr algn="r" rtl="1">
              <a:lnSpc>
                <a:spcPts val="3735"/>
              </a:lnSpc>
            </a:pPr>
            <a:r>
              <a:rPr lang="ar-EG" sz="2667" b="1">
                <a:solidFill>
                  <a:srgbClr val="000000"/>
                </a:solidFill>
                <a:latin typeface="XB Niloofar Bold"/>
                <a:ea typeface="XB Niloofar Bold"/>
                <a:cs typeface="XB Niloofar Bold"/>
                <a:sym typeface="XB Niloofar Bold"/>
                <a:rtl/>
              </a:rPr>
              <a:t>منظومة حماية الطفل من خلال: </a:t>
            </a:r>
          </a:p>
          <a:p>
            <a:pPr marL="576009" lvl="1" indent="-288005" algn="r" rtl="1">
              <a:lnSpc>
                <a:spcPts val="3735"/>
              </a:lnSpc>
              <a:buFont typeface="Arial"/>
              <a:buChar char="•"/>
            </a:pPr>
            <a:r>
              <a:rPr lang="ar-EG" sz="2667">
                <a:solidFill>
                  <a:srgbClr val="000000"/>
                </a:solidFill>
                <a:latin typeface="XB Niloofar"/>
                <a:ea typeface="XB Niloofar"/>
                <a:cs typeface="XB Niloofar"/>
                <a:sym typeface="XB Niloofar"/>
                <a:rtl/>
              </a:rPr>
              <a:t>تعزيز التعليم والخدمات الأساسية “ مراكز مكافحة عمل الأطفال، برنامج صرخة </a:t>
            </a:r>
            <a:r>
              <a:rPr lang="en-US" sz="2667">
                <a:solidFill>
                  <a:srgbClr val="000000"/>
                </a:solidFill>
                <a:latin typeface="XB Niloofar"/>
                <a:ea typeface="XB Niloofar"/>
                <a:cs typeface="XB Niloofar"/>
                <a:sym typeface="XB Niloofar"/>
              </a:rPr>
              <a:t>scream</a:t>
            </a:r>
            <a:r>
              <a:rPr lang="ar-EG" sz="2667">
                <a:solidFill>
                  <a:srgbClr val="000000"/>
                </a:solidFill>
                <a:latin typeface="XB Niloofar"/>
                <a:ea typeface="XB Niloofar"/>
                <a:cs typeface="XB Niloofar"/>
                <a:sym typeface="XB Niloofar"/>
                <a:rtl/>
              </a:rPr>
              <a:t>”</a:t>
            </a:r>
          </a:p>
          <a:p>
            <a:pPr marL="576009" lvl="1" indent="-288005" algn="r" rtl="1">
              <a:lnSpc>
                <a:spcPts val="3735"/>
              </a:lnSpc>
              <a:buFont typeface="Arial"/>
              <a:buChar char="•"/>
            </a:pPr>
            <a:r>
              <a:rPr lang="ar-EG" sz="2667">
                <a:solidFill>
                  <a:srgbClr val="000000"/>
                </a:solidFill>
                <a:latin typeface="XB Niloofar"/>
                <a:ea typeface="XB Niloofar"/>
                <a:cs typeface="XB Niloofar"/>
                <a:sym typeface="XB Niloofar"/>
                <a:rtl/>
              </a:rPr>
              <a:t>ادارة الحالة والتدخل السريع. </a:t>
            </a:r>
          </a:p>
        </p:txBody>
      </p:sp>
      <p:sp>
        <p:nvSpPr>
          <p:cNvPr id="19" name="AutoShape 19"/>
          <p:cNvSpPr/>
          <p:nvPr/>
        </p:nvSpPr>
        <p:spPr>
          <a:xfrm>
            <a:off x="8690941" y="2933610"/>
            <a:ext cx="0" cy="6993113"/>
          </a:xfrm>
          <a:prstGeom prst="line">
            <a:avLst/>
          </a:prstGeom>
          <a:ln w="28575" cap="flat">
            <a:solidFill>
              <a:srgbClr val="134E6F"/>
            </a:solidFill>
            <a:prstDash val="solid"/>
            <a:headEnd type="diamond" w="med" len="med"/>
            <a:tailEnd type="diamond" w="med" len="med"/>
          </a:ln>
        </p:spPr>
        <p:txBody>
          <a:bodyPr/>
          <a:lstStyle/>
          <a:p>
            <a:endParaRPr lang="en-US"/>
          </a:p>
        </p:txBody>
      </p:sp>
      <p:sp>
        <p:nvSpPr>
          <p:cNvPr id="20" name="TextBox 20"/>
          <p:cNvSpPr txBox="1"/>
          <p:nvPr/>
        </p:nvSpPr>
        <p:spPr>
          <a:xfrm>
            <a:off x="6404804" y="3162068"/>
            <a:ext cx="1829206" cy="496350"/>
          </a:xfrm>
          <a:prstGeom prst="rect">
            <a:avLst/>
          </a:prstGeom>
        </p:spPr>
        <p:txBody>
          <a:bodyPr lIns="0" tIns="0" rIns="0" bIns="0" rtlCol="0" anchor="t">
            <a:spAutoFit/>
          </a:bodyPr>
          <a:lstStyle/>
          <a:p>
            <a:pPr algn="r" rtl="1">
              <a:lnSpc>
                <a:spcPts val="3628"/>
              </a:lnSpc>
            </a:pPr>
            <a:r>
              <a:rPr lang="ar-EG" sz="2592" b="1">
                <a:solidFill>
                  <a:srgbClr val="134E6F"/>
                </a:solidFill>
                <a:latin typeface="Tajawal Bold"/>
                <a:ea typeface="Tajawal Bold"/>
                <a:cs typeface="Tajawal Bold"/>
                <a:sym typeface="Tajawal Bold"/>
                <a:rtl/>
              </a:rPr>
              <a:t>المحور الرابع</a:t>
            </a:r>
          </a:p>
        </p:txBody>
      </p:sp>
      <p:sp>
        <p:nvSpPr>
          <p:cNvPr id="21" name="TextBox 21"/>
          <p:cNvSpPr txBox="1"/>
          <p:nvPr/>
        </p:nvSpPr>
        <p:spPr>
          <a:xfrm>
            <a:off x="1990892" y="3733457"/>
            <a:ext cx="6254534" cy="1700321"/>
          </a:xfrm>
          <a:prstGeom prst="rect">
            <a:avLst/>
          </a:prstGeom>
        </p:spPr>
        <p:txBody>
          <a:bodyPr lIns="0" tIns="0" rIns="0" bIns="0" rtlCol="0" anchor="t">
            <a:spAutoFit/>
          </a:bodyPr>
          <a:lstStyle/>
          <a:p>
            <a:pPr algn="r" rtl="1">
              <a:lnSpc>
                <a:spcPts val="4615"/>
              </a:lnSpc>
            </a:pPr>
            <a:r>
              <a:rPr lang="ar-EG" sz="2667" b="1">
                <a:solidFill>
                  <a:srgbClr val="000000"/>
                </a:solidFill>
                <a:latin typeface="XB Niloofar Bold"/>
                <a:ea typeface="XB Niloofar Bold"/>
                <a:cs typeface="XB Niloofar Bold"/>
                <a:sym typeface="XB Niloofar Bold"/>
                <a:rtl/>
              </a:rPr>
              <a:t>تطوير منظومة الحضانات:</a:t>
            </a:r>
          </a:p>
          <a:p>
            <a:pPr marL="576009" lvl="1" indent="-288005" algn="r" rtl="1">
              <a:lnSpc>
                <a:spcPts val="4615"/>
              </a:lnSpc>
              <a:buFont typeface="Arial"/>
              <a:buChar char="•"/>
            </a:pPr>
            <a:r>
              <a:rPr lang="ar-EG" sz="2667">
                <a:solidFill>
                  <a:srgbClr val="000000"/>
                </a:solidFill>
                <a:latin typeface="XB Niloofar"/>
                <a:ea typeface="XB Niloofar"/>
                <a:cs typeface="XB Niloofar"/>
                <a:sym typeface="XB Niloofar"/>
                <a:rtl/>
              </a:rPr>
              <a:t>العمل على توفير بيئة آمنة كبديل عن العمل المبكر.</a:t>
            </a:r>
          </a:p>
          <a:p>
            <a:pPr marL="576009" lvl="1" indent="-288005" algn="r" rtl="1">
              <a:lnSpc>
                <a:spcPts val="4615"/>
              </a:lnSpc>
              <a:buFont typeface="Arial"/>
              <a:buChar char="•"/>
            </a:pPr>
            <a:r>
              <a:rPr lang="ar-EG" sz="2667">
                <a:solidFill>
                  <a:srgbClr val="000000"/>
                </a:solidFill>
                <a:latin typeface="XB Niloofar"/>
                <a:ea typeface="XB Niloofar"/>
                <a:cs typeface="XB Niloofar"/>
                <a:sym typeface="XB Niloofar"/>
                <a:rtl/>
              </a:rPr>
              <a:t>زيادة الإتاحة والجودة بالحضانات </a:t>
            </a:r>
          </a:p>
        </p:txBody>
      </p:sp>
      <p:sp>
        <p:nvSpPr>
          <p:cNvPr id="22" name="TextBox 22"/>
          <p:cNvSpPr txBox="1"/>
          <p:nvPr/>
        </p:nvSpPr>
        <p:spPr>
          <a:xfrm>
            <a:off x="3210096" y="5649066"/>
            <a:ext cx="5035330" cy="496350"/>
          </a:xfrm>
          <a:prstGeom prst="rect">
            <a:avLst/>
          </a:prstGeom>
        </p:spPr>
        <p:txBody>
          <a:bodyPr lIns="0" tIns="0" rIns="0" bIns="0" rtlCol="0" anchor="t">
            <a:spAutoFit/>
          </a:bodyPr>
          <a:lstStyle/>
          <a:p>
            <a:pPr algn="r" rtl="1">
              <a:lnSpc>
                <a:spcPts val="3628"/>
              </a:lnSpc>
            </a:pPr>
            <a:r>
              <a:rPr lang="ar-EG" sz="2592" b="1">
                <a:solidFill>
                  <a:srgbClr val="134E6F"/>
                </a:solidFill>
                <a:latin typeface="Tajawal Bold"/>
                <a:ea typeface="Tajawal Bold"/>
                <a:cs typeface="Tajawal Bold"/>
                <a:sym typeface="Tajawal Bold"/>
                <a:rtl/>
              </a:rPr>
              <a:t>المحور الخامس</a:t>
            </a:r>
          </a:p>
        </p:txBody>
      </p:sp>
      <p:sp>
        <p:nvSpPr>
          <p:cNvPr id="23" name="TextBox 23"/>
          <p:cNvSpPr txBox="1"/>
          <p:nvPr/>
        </p:nvSpPr>
        <p:spPr>
          <a:xfrm>
            <a:off x="5638804" y="8398360"/>
            <a:ext cx="2606624" cy="446020"/>
          </a:xfrm>
          <a:prstGeom prst="rect">
            <a:avLst/>
          </a:prstGeom>
        </p:spPr>
        <p:txBody>
          <a:bodyPr wrap="square" lIns="0" tIns="0" rIns="0" bIns="0" rtlCol="0" anchor="t">
            <a:spAutoFit/>
          </a:bodyPr>
          <a:lstStyle/>
          <a:p>
            <a:pPr algn="r" rtl="1">
              <a:lnSpc>
                <a:spcPts val="3628"/>
              </a:lnSpc>
            </a:pPr>
            <a:r>
              <a:rPr lang="ar-EG" sz="2592" b="1" dirty="0">
                <a:solidFill>
                  <a:srgbClr val="134E6F"/>
                </a:solidFill>
                <a:latin typeface="Tajawal Bold"/>
                <a:ea typeface="Tajawal Bold"/>
                <a:cs typeface="Tajawal Bold"/>
                <a:sym typeface="Tajawal Bold"/>
                <a:rtl/>
              </a:rPr>
              <a:t>المحور السادس</a:t>
            </a:r>
          </a:p>
        </p:txBody>
      </p:sp>
      <p:grpSp>
        <p:nvGrpSpPr>
          <p:cNvPr id="24" name="Group 24"/>
          <p:cNvGrpSpPr/>
          <p:nvPr/>
        </p:nvGrpSpPr>
        <p:grpSpPr>
          <a:xfrm>
            <a:off x="8543059" y="5747220"/>
            <a:ext cx="295765" cy="295765"/>
            <a:chOff x="0" y="0"/>
            <a:chExt cx="812800" cy="812800"/>
          </a:xfrm>
        </p:grpSpPr>
        <p:sp>
          <p:nvSpPr>
            <p:cNvPr id="25" name="Freeform 2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134E6F"/>
            </a:solidFill>
          </p:spPr>
          <p:txBody>
            <a:bodyPr/>
            <a:lstStyle/>
            <a:p>
              <a:endParaRPr lang="en-US"/>
            </a:p>
          </p:txBody>
        </p:sp>
        <p:sp>
          <p:nvSpPr>
            <p:cNvPr id="26" name="TextBox 26"/>
            <p:cNvSpPr txBox="1"/>
            <p:nvPr/>
          </p:nvSpPr>
          <p:spPr>
            <a:xfrm>
              <a:off x="76200" y="28575"/>
              <a:ext cx="660400" cy="708025"/>
            </a:xfrm>
            <a:prstGeom prst="rect">
              <a:avLst/>
            </a:prstGeom>
          </p:spPr>
          <p:txBody>
            <a:bodyPr lIns="50800" tIns="50800" rIns="50800" bIns="50800" rtlCol="0" anchor="ctr"/>
            <a:lstStyle/>
            <a:p>
              <a:pPr algn="ctr">
                <a:lnSpc>
                  <a:spcPts val="2940"/>
                </a:lnSpc>
              </a:pPr>
              <a:endParaRPr/>
            </a:p>
          </p:txBody>
        </p:sp>
      </p:grpSp>
      <p:grpSp>
        <p:nvGrpSpPr>
          <p:cNvPr id="27" name="Group 27"/>
          <p:cNvGrpSpPr/>
          <p:nvPr/>
        </p:nvGrpSpPr>
        <p:grpSpPr>
          <a:xfrm>
            <a:off x="8543059" y="8503135"/>
            <a:ext cx="295765" cy="295765"/>
            <a:chOff x="0" y="0"/>
            <a:chExt cx="812800" cy="812800"/>
          </a:xfrm>
        </p:grpSpPr>
        <p:sp>
          <p:nvSpPr>
            <p:cNvPr id="28" name="Freeform 2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134E6F"/>
            </a:solidFill>
          </p:spPr>
          <p:txBody>
            <a:bodyPr/>
            <a:lstStyle/>
            <a:p>
              <a:endParaRPr lang="en-US"/>
            </a:p>
          </p:txBody>
        </p:sp>
        <p:sp>
          <p:nvSpPr>
            <p:cNvPr id="29" name="TextBox 29"/>
            <p:cNvSpPr txBox="1"/>
            <p:nvPr/>
          </p:nvSpPr>
          <p:spPr>
            <a:xfrm>
              <a:off x="76200" y="28575"/>
              <a:ext cx="660400" cy="708025"/>
            </a:xfrm>
            <a:prstGeom prst="rect">
              <a:avLst/>
            </a:prstGeom>
          </p:spPr>
          <p:txBody>
            <a:bodyPr lIns="50800" tIns="50800" rIns="50800" bIns="50800" rtlCol="0" anchor="ctr"/>
            <a:lstStyle/>
            <a:p>
              <a:pPr algn="ctr">
                <a:lnSpc>
                  <a:spcPts val="2940"/>
                </a:lnSpc>
              </a:pPr>
              <a:endParaRPr/>
            </a:p>
          </p:txBody>
        </p:sp>
      </p:grpSp>
      <p:grpSp>
        <p:nvGrpSpPr>
          <p:cNvPr id="30" name="Group 30"/>
          <p:cNvGrpSpPr/>
          <p:nvPr/>
        </p:nvGrpSpPr>
        <p:grpSpPr>
          <a:xfrm>
            <a:off x="8543059" y="3314748"/>
            <a:ext cx="295765" cy="295765"/>
            <a:chOff x="0" y="0"/>
            <a:chExt cx="812800" cy="812800"/>
          </a:xfrm>
        </p:grpSpPr>
        <p:sp>
          <p:nvSpPr>
            <p:cNvPr id="31" name="Freeform 31"/>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134E6F"/>
            </a:solidFill>
          </p:spPr>
          <p:txBody>
            <a:bodyPr/>
            <a:lstStyle/>
            <a:p>
              <a:endParaRPr lang="en-US"/>
            </a:p>
          </p:txBody>
        </p:sp>
        <p:sp>
          <p:nvSpPr>
            <p:cNvPr id="32" name="TextBox 32"/>
            <p:cNvSpPr txBox="1"/>
            <p:nvPr/>
          </p:nvSpPr>
          <p:spPr>
            <a:xfrm>
              <a:off x="76200" y="28575"/>
              <a:ext cx="660400" cy="708025"/>
            </a:xfrm>
            <a:prstGeom prst="rect">
              <a:avLst/>
            </a:prstGeom>
          </p:spPr>
          <p:txBody>
            <a:bodyPr lIns="50800" tIns="50800" rIns="50800" bIns="50800" rtlCol="0" anchor="ctr"/>
            <a:lstStyle/>
            <a:p>
              <a:pPr algn="ctr">
                <a:lnSpc>
                  <a:spcPts val="2940"/>
                </a:lnSpc>
              </a:pPr>
              <a:endParaRPr/>
            </a:p>
          </p:txBody>
        </p:sp>
      </p:grpSp>
      <p:sp>
        <p:nvSpPr>
          <p:cNvPr id="33" name="TextBox 33"/>
          <p:cNvSpPr txBox="1"/>
          <p:nvPr/>
        </p:nvSpPr>
        <p:spPr>
          <a:xfrm>
            <a:off x="11131760" y="5792167"/>
            <a:ext cx="5341751" cy="474489"/>
          </a:xfrm>
          <a:prstGeom prst="rect">
            <a:avLst/>
          </a:prstGeom>
        </p:spPr>
        <p:txBody>
          <a:bodyPr lIns="0" tIns="0" rIns="0" bIns="0" rtlCol="0" anchor="t">
            <a:spAutoFit/>
          </a:bodyPr>
          <a:lstStyle/>
          <a:p>
            <a:pPr algn="r" rtl="1">
              <a:lnSpc>
                <a:spcPts val="3735"/>
              </a:lnSpc>
            </a:pPr>
            <a:r>
              <a:rPr lang="ar-EG" sz="2667" dirty="0">
                <a:solidFill>
                  <a:srgbClr val="000000"/>
                </a:solidFill>
                <a:latin typeface="XB Niloofar"/>
                <a:ea typeface="XB Niloofar"/>
                <a:cs typeface="XB Niloofar"/>
                <a:sym typeface="XB Niloofar"/>
                <a:rtl/>
              </a:rPr>
              <a:t>نشر الوعي</a:t>
            </a:r>
          </a:p>
        </p:txBody>
      </p:sp>
      <p:sp>
        <p:nvSpPr>
          <p:cNvPr id="34" name="TextBox 34"/>
          <p:cNvSpPr txBox="1"/>
          <p:nvPr/>
        </p:nvSpPr>
        <p:spPr>
          <a:xfrm>
            <a:off x="1704675" y="9056636"/>
            <a:ext cx="6540751" cy="446606"/>
          </a:xfrm>
          <a:prstGeom prst="rect">
            <a:avLst/>
          </a:prstGeom>
        </p:spPr>
        <p:txBody>
          <a:bodyPr lIns="0" tIns="0" rIns="0" bIns="0" rtlCol="0" anchor="t">
            <a:spAutoFit/>
          </a:bodyPr>
          <a:lstStyle/>
          <a:p>
            <a:pPr algn="r" rtl="1">
              <a:lnSpc>
                <a:spcPts val="3735"/>
              </a:lnSpc>
            </a:pPr>
            <a:r>
              <a:rPr lang="ar-EG" sz="2667">
                <a:solidFill>
                  <a:srgbClr val="000000"/>
                </a:solidFill>
                <a:latin typeface="XB Niloofar"/>
                <a:ea typeface="XB Niloofar"/>
                <a:cs typeface="XB Niloofar"/>
                <a:sym typeface="XB Niloofar"/>
                <a:rtl/>
              </a:rPr>
              <a:t>المتابعة والتنسيق لإنهاء عمل الأطفال خاصةً أسوأ أشكاله. </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9F9F9"/>
        </a:solidFill>
        <a:effectLst/>
      </p:bgPr>
    </p:bg>
    <p:spTree>
      <p:nvGrpSpPr>
        <p:cNvPr id="1" name=""/>
        <p:cNvGrpSpPr/>
        <p:nvPr/>
      </p:nvGrpSpPr>
      <p:grpSpPr>
        <a:xfrm>
          <a:off x="0" y="0"/>
          <a:ext cx="0" cy="0"/>
          <a:chOff x="0" y="0"/>
          <a:chExt cx="0" cy="0"/>
        </a:xfrm>
      </p:grpSpPr>
      <p:sp>
        <p:nvSpPr>
          <p:cNvPr id="2" name="TextBox 2"/>
          <p:cNvSpPr txBox="1"/>
          <p:nvPr/>
        </p:nvSpPr>
        <p:spPr>
          <a:xfrm>
            <a:off x="428051" y="417599"/>
            <a:ext cx="17238659" cy="865510"/>
          </a:xfrm>
          <a:prstGeom prst="rect">
            <a:avLst/>
          </a:prstGeom>
        </p:spPr>
        <p:txBody>
          <a:bodyPr lIns="0" tIns="0" rIns="0" bIns="0" rtlCol="0" anchor="t">
            <a:spAutoFit/>
          </a:bodyPr>
          <a:lstStyle/>
          <a:p>
            <a:pPr marL="0" lvl="0" indent="0" algn="r" rtl="1">
              <a:lnSpc>
                <a:spcPts val="5830"/>
              </a:lnSpc>
            </a:pPr>
            <a:r>
              <a:rPr lang="ar-EG" sz="5300" b="1">
                <a:solidFill>
                  <a:srgbClr val="134E6F"/>
                </a:solidFill>
                <a:latin typeface="Tajawal Bold"/>
                <a:ea typeface="Tajawal Bold"/>
                <a:cs typeface="Tajawal Bold"/>
                <a:sym typeface="Tajawal Bold"/>
                <a:rtl/>
              </a:rPr>
              <a:t>المحور الأول: تعزيز الحماية الإجتماعية</a:t>
            </a:r>
          </a:p>
        </p:txBody>
      </p:sp>
      <p:sp>
        <p:nvSpPr>
          <p:cNvPr id="3" name="AutoShape 3"/>
          <p:cNvSpPr/>
          <p:nvPr/>
        </p:nvSpPr>
        <p:spPr>
          <a:xfrm flipH="1">
            <a:off x="17073800" y="1600015"/>
            <a:ext cx="0" cy="2118834"/>
          </a:xfrm>
          <a:prstGeom prst="line">
            <a:avLst/>
          </a:prstGeom>
          <a:ln w="28575" cap="flat">
            <a:solidFill>
              <a:srgbClr val="134E6F"/>
            </a:solidFill>
            <a:prstDash val="solid"/>
            <a:headEnd type="diamond" w="med" len="med"/>
            <a:tailEnd type="diamond" w="med" len="med"/>
          </a:ln>
        </p:spPr>
        <p:txBody>
          <a:bodyPr/>
          <a:lstStyle/>
          <a:p>
            <a:endParaRPr lang="en-US"/>
          </a:p>
        </p:txBody>
      </p:sp>
      <p:sp>
        <p:nvSpPr>
          <p:cNvPr id="4" name="TextBox 4"/>
          <p:cNvSpPr txBox="1"/>
          <p:nvPr/>
        </p:nvSpPr>
        <p:spPr>
          <a:xfrm>
            <a:off x="1394135" y="2520127"/>
            <a:ext cx="15176131" cy="1011173"/>
          </a:xfrm>
          <a:prstGeom prst="rect">
            <a:avLst/>
          </a:prstGeom>
        </p:spPr>
        <p:txBody>
          <a:bodyPr lIns="0" tIns="0" rIns="0" bIns="0" rtlCol="0" anchor="t">
            <a:spAutoFit/>
          </a:bodyPr>
          <a:lstStyle/>
          <a:p>
            <a:pPr algn="r" rtl="1">
              <a:lnSpc>
                <a:spcPts val="4116"/>
              </a:lnSpc>
            </a:pPr>
            <a:r>
              <a:rPr lang="ar-EG" sz="2940" dirty="0">
                <a:solidFill>
                  <a:srgbClr val="000000"/>
                </a:solidFill>
                <a:latin typeface="XB Niloofar"/>
                <a:ea typeface="XB Niloofar"/>
                <a:cs typeface="XB Niloofar"/>
                <a:sym typeface="XB Niloofar"/>
                <a:rtl/>
              </a:rPr>
              <a:t>أحد أبرز برامج الدعم النقدي المشروطة التي تنفذها الوزارة بهدف دعم الأسر الفقيرة </a:t>
            </a:r>
            <a:r>
              <a:rPr lang="ar-EG" sz="2940" b="1" dirty="0">
                <a:solidFill>
                  <a:srgbClr val="000000"/>
                </a:solidFill>
                <a:latin typeface="XB Niloofar Bold"/>
                <a:ea typeface="XB Niloofar Bold"/>
                <a:cs typeface="XB Niloofar Bold"/>
                <a:sym typeface="XB Niloofar Bold"/>
                <a:rtl/>
              </a:rPr>
              <a:t>بشرط التزامهم بالحاق اطفالهم بالتعليم وعدم تشغيلهم والذي يستهدف معالجة الحاجة الاقتصادية الدافعة لعمل الأطفال.</a:t>
            </a:r>
          </a:p>
        </p:txBody>
      </p:sp>
      <p:sp>
        <p:nvSpPr>
          <p:cNvPr id="5" name="TextBox 5"/>
          <p:cNvSpPr txBox="1"/>
          <p:nvPr/>
        </p:nvSpPr>
        <p:spPr>
          <a:xfrm>
            <a:off x="11021381" y="1758752"/>
            <a:ext cx="5548885" cy="536287"/>
          </a:xfrm>
          <a:prstGeom prst="rect">
            <a:avLst/>
          </a:prstGeom>
        </p:spPr>
        <p:txBody>
          <a:bodyPr lIns="0" tIns="0" rIns="0" bIns="0" rtlCol="0" anchor="t">
            <a:spAutoFit/>
          </a:bodyPr>
          <a:lstStyle/>
          <a:p>
            <a:pPr algn="r" rtl="1">
              <a:lnSpc>
                <a:spcPts val="3999"/>
              </a:lnSpc>
            </a:pPr>
            <a:r>
              <a:rPr lang="ar-EG" sz="2856" b="1">
                <a:solidFill>
                  <a:srgbClr val="134E6F"/>
                </a:solidFill>
                <a:latin typeface="Tajawal Bold"/>
                <a:ea typeface="Tajawal Bold"/>
                <a:cs typeface="Tajawal Bold"/>
                <a:sym typeface="Tajawal Bold"/>
                <a:rtl/>
              </a:rPr>
              <a:t>برنامج "تكافل وكرامة" </a:t>
            </a:r>
          </a:p>
        </p:txBody>
      </p:sp>
      <p:grpSp>
        <p:nvGrpSpPr>
          <p:cNvPr id="6" name="Group 6"/>
          <p:cNvGrpSpPr/>
          <p:nvPr/>
        </p:nvGrpSpPr>
        <p:grpSpPr>
          <a:xfrm>
            <a:off x="16910835" y="1916318"/>
            <a:ext cx="325930" cy="325930"/>
            <a:chOff x="0" y="0"/>
            <a:chExt cx="812800" cy="812800"/>
          </a:xfrm>
        </p:grpSpPr>
        <p:sp>
          <p:nvSpPr>
            <p:cNvPr id="7" name="Freeform 7"/>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134E6F"/>
            </a:solidFill>
          </p:spPr>
          <p:txBody>
            <a:bodyPr/>
            <a:lstStyle/>
            <a:p>
              <a:endParaRPr lang="en-US"/>
            </a:p>
          </p:txBody>
        </p:sp>
        <p:sp>
          <p:nvSpPr>
            <p:cNvPr id="8" name="TextBox 8"/>
            <p:cNvSpPr txBox="1"/>
            <p:nvPr/>
          </p:nvSpPr>
          <p:spPr>
            <a:xfrm>
              <a:off x="76200" y="28575"/>
              <a:ext cx="660400" cy="708025"/>
            </a:xfrm>
            <a:prstGeom prst="rect">
              <a:avLst/>
            </a:prstGeom>
          </p:spPr>
          <p:txBody>
            <a:bodyPr lIns="50800" tIns="50800" rIns="50800" bIns="50800" rtlCol="0" anchor="ctr"/>
            <a:lstStyle/>
            <a:p>
              <a:pPr algn="ctr">
                <a:lnSpc>
                  <a:spcPts val="2940"/>
                </a:lnSpc>
              </a:pPr>
              <a:endParaRPr/>
            </a:p>
          </p:txBody>
        </p:sp>
      </p:grpSp>
      <p:sp>
        <p:nvSpPr>
          <p:cNvPr id="9" name="AutoShape 9"/>
          <p:cNvSpPr/>
          <p:nvPr/>
        </p:nvSpPr>
        <p:spPr>
          <a:xfrm>
            <a:off x="17059512" y="5807073"/>
            <a:ext cx="14287" cy="3700461"/>
          </a:xfrm>
          <a:prstGeom prst="line">
            <a:avLst/>
          </a:prstGeom>
          <a:ln w="28575" cap="flat">
            <a:solidFill>
              <a:srgbClr val="134E6F"/>
            </a:solidFill>
            <a:prstDash val="solid"/>
            <a:headEnd type="diamond" w="med" len="med"/>
            <a:tailEnd type="diamond" w="med" len="med"/>
          </a:ln>
        </p:spPr>
        <p:txBody>
          <a:bodyPr/>
          <a:lstStyle/>
          <a:p>
            <a:endParaRPr lang="en-US"/>
          </a:p>
        </p:txBody>
      </p:sp>
      <p:sp>
        <p:nvSpPr>
          <p:cNvPr id="10" name="TextBox 10"/>
          <p:cNvSpPr txBox="1"/>
          <p:nvPr/>
        </p:nvSpPr>
        <p:spPr>
          <a:xfrm>
            <a:off x="1028700" y="6727184"/>
            <a:ext cx="15703365" cy="2554223"/>
          </a:xfrm>
          <a:prstGeom prst="rect">
            <a:avLst/>
          </a:prstGeom>
        </p:spPr>
        <p:txBody>
          <a:bodyPr lIns="0" tIns="0" rIns="0" bIns="0" rtlCol="0" anchor="t">
            <a:spAutoFit/>
          </a:bodyPr>
          <a:lstStyle/>
          <a:p>
            <a:pPr marL="634757" lvl="1" indent="-317379" algn="r" rtl="1">
              <a:lnSpc>
                <a:spcPts val="4116"/>
              </a:lnSpc>
              <a:buFont typeface="Arial"/>
              <a:buChar char="•"/>
            </a:pPr>
            <a:r>
              <a:rPr lang="ar-EG" sz="2940" dirty="0">
                <a:solidFill>
                  <a:srgbClr val="000000"/>
                </a:solidFill>
                <a:latin typeface="XB Niloofar"/>
                <a:ea typeface="XB Niloofar"/>
                <a:cs typeface="XB Niloofar"/>
                <a:sym typeface="XB Niloofar"/>
                <a:rtl/>
              </a:rPr>
              <a:t>تنفيذ حملات إعلامية ومجتمعية توضح مخاطر عمل الأطفال بالإضافة إلى إشراك الجمعيات الأهلية في تنظيم ورش عمل للأسر، والعمال، وأصحاب الورش، والمصانع.</a:t>
            </a:r>
          </a:p>
          <a:p>
            <a:pPr marL="634757" lvl="1" indent="-317379" algn="r" rtl="1">
              <a:lnSpc>
                <a:spcPts val="4116"/>
              </a:lnSpc>
              <a:buFont typeface="Arial"/>
              <a:buChar char="•"/>
            </a:pPr>
            <a:r>
              <a:rPr lang="ar-EG" sz="2940" dirty="0">
                <a:solidFill>
                  <a:srgbClr val="000000"/>
                </a:solidFill>
                <a:latin typeface="XB Niloofar"/>
                <a:ea typeface="XB Niloofar"/>
                <a:cs typeface="XB Niloofar"/>
                <a:sym typeface="XB Niloofar"/>
                <a:rtl/>
              </a:rPr>
              <a:t>تنفيذ لقاءات تعريفية عن اسوء اشكال عمل الاطفال بحضور اسر الاطفال المنخرطين بالزراعة بالتعاون مع النقابة العامة للزراعيين.</a:t>
            </a:r>
          </a:p>
          <a:p>
            <a:pPr marL="634757" lvl="1" indent="-317379" algn="r" rtl="1">
              <a:lnSpc>
                <a:spcPts val="4116"/>
              </a:lnSpc>
              <a:buFont typeface="Arial"/>
              <a:buChar char="•"/>
            </a:pPr>
            <a:r>
              <a:rPr lang="ar-EG" sz="2940" dirty="0">
                <a:solidFill>
                  <a:srgbClr val="000000"/>
                </a:solidFill>
                <a:latin typeface="XB Niloofar"/>
                <a:ea typeface="XB Niloofar"/>
                <a:cs typeface="XB Niloofar"/>
                <a:sym typeface="XB Niloofar"/>
                <a:rtl/>
              </a:rPr>
              <a:t>رفع وعي مقدمي الخدمة بالمراكز لمكافحة عمل الأطفال من خلال ورش عمل وتدريبات مختلفة.</a:t>
            </a:r>
          </a:p>
        </p:txBody>
      </p:sp>
      <p:sp>
        <p:nvSpPr>
          <p:cNvPr id="11" name="TextBox 11"/>
          <p:cNvSpPr txBox="1"/>
          <p:nvPr/>
        </p:nvSpPr>
        <p:spPr>
          <a:xfrm>
            <a:off x="11021381" y="5962297"/>
            <a:ext cx="5548885" cy="536287"/>
          </a:xfrm>
          <a:prstGeom prst="rect">
            <a:avLst/>
          </a:prstGeom>
        </p:spPr>
        <p:txBody>
          <a:bodyPr lIns="0" tIns="0" rIns="0" bIns="0" rtlCol="0" anchor="t">
            <a:spAutoFit/>
          </a:bodyPr>
          <a:lstStyle/>
          <a:p>
            <a:pPr algn="r" rtl="1">
              <a:lnSpc>
                <a:spcPts val="3999"/>
              </a:lnSpc>
            </a:pPr>
            <a:r>
              <a:rPr lang="ar-EG" sz="2856" b="1">
                <a:solidFill>
                  <a:srgbClr val="134E6F"/>
                </a:solidFill>
                <a:latin typeface="Tajawal Bold"/>
                <a:ea typeface="Tajawal Bold"/>
                <a:cs typeface="Tajawal Bold"/>
                <a:sym typeface="Tajawal Bold"/>
                <a:rtl/>
              </a:rPr>
              <a:t>حملات التوعية</a:t>
            </a:r>
          </a:p>
        </p:txBody>
      </p:sp>
      <p:grpSp>
        <p:nvGrpSpPr>
          <p:cNvPr id="12" name="Group 12"/>
          <p:cNvGrpSpPr/>
          <p:nvPr/>
        </p:nvGrpSpPr>
        <p:grpSpPr>
          <a:xfrm>
            <a:off x="16910835" y="6119863"/>
            <a:ext cx="325930" cy="325930"/>
            <a:chOff x="0" y="0"/>
            <a:chExt cx="812800" cy="812800"/>
          </a:xfrm>
        </p:grpSpPr>
        <p:sp>
          <p:nvSpPr>
            <p:cNvPr id="13" name="Freeform 1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134E6F"/>
            </a:solidFill>
          </p:spPr>
          <p:txBody>
            <a:bodyPr/>
            <a:lstStyle/>
            <a:p>
              <a:endParaRPr lang="en-US"/>
            </a:p>
          </p:txBody>
        </p:sp>
        <p:sp>
          <p:nvSpPr>
            <p:cNvPr id="14" name="TextBox 14"/>
            <p:cNvSpPr txBox="1"/>
            <p:nvPr/>
          </p:nvSpPr>
          <p:spPr>
            <a:xfrm>
              <a:off x="76200" y="28575"/>
              <a:ext cx="660400" cy="708025"/>
            </a:xfrm>
            <a:prstGeom prst="rect">
              <a:avLst/>
            </a:prstGeom>
          </p:spPr>
          <p:txBody>
            <a:bodyPr lIns="50800" tIns="50800" rIns="50800" bIns="50800" rtlCol="0" anchor="ctr"/>
            <a:lstStyle/>
            <a:p>
              <a:pPr algn="ctr">
                <a:lnSpc>
                  <a:spcPts val="2940"/>
                </a:lnSpc>
              </a:pPr>
              <a:endParaRPr/>
            </a:p>
          </p:txBody>
        </p:sp>
      </p:grpSp>
      <p:sp>
        <p:nvSpPr>
          <p:cNvPr id="15" name="TextBox 15"/>
          <p:cNvSpPr txBox="1"/>
          <p:nvPr/>
        </p:nvSpPr>
        <p:spPr>
          <a:xfrm>
            <a:off x="524670" y="4604674"/>
            <a:ext cx="17238659" cy="865510"/>
          </a:xfrm>
          <a:prstGeom prst="rect">
            <a:avLst/>
          </a:prstGeom>
        </p:spPr>
        <p:txBody>
          <a:bodyPr lIns="0" tIns="0" rIns="0" bIns="0" rtlCol="0" anchor="t">
            <a:spAutoFit/>
          </a:bodyPr>
          <a:lstStyle/>
          <a:p>
            <a:pPr marL="0" lvl="0" indent="0" algn="r" rtl="1">
              <a:lnSpc>
                <a:spcPts val="5830"/>
              </a:lnSpc>
            </a:pPr>
            <a:r>
              <a:rPr lang="ar-EG" sz="5300" b="1">
                <a:solidFill>
                  <a:srgbClr val="134E6F"/>
                </a:solidFill>
                <a:latin typeface="Tajawal Bold"/>
                <a:ea typeface="Tajawal Bold"/>
                <a:cs typeface="Tajawal Bold"/>
                <a:sym typeface="Tajawal Bold"/>
                <a:rtl/>
              </a:rPr>
              <a:t>المحور الثاني: نشر الوعي</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9F9F9"/>
        </a:solidFill>
        <a:effectLst/>
      </p:bgPr>
    </p:bg>
    <p:spTree>
      <p:nvGrpSpPr>
        <p:cNvPr id="1" name=""/>
        <p:cNvGrpSpPr/>
        <p:nvPr/>
      </p:nvGrpSpPr>
      <p:grpSpPr>
        <a:xfrm>
          <a:off x="0" y="0"/>
          <a:ext cx="0" cy="0"/>
          <a:chOff x="0" y="0"/>
          <a:chExt cx="0" cy="0"/>
        </a:xfrm>
      </p:grpSpPr>
      <p:sp>
        <p:nvSpPr>
          <p:cNvPr id="2" name="TextBox 2"/>
          <p:cNvSpPr txBox="1"/>
          <p:nvPr/>
        </p:nvSpPr>
        <p:spPr>
          <a:xfrm>
            <a:off x="0" y="417599"/>
            <a:ext cx="17666711" cy="865510"/>
          </a:xfrm>
          <a:prstGeom prst="rect">
            <a:avLst/>
          </a:prstGeom>
        </p:spPr>
        <p:txBody>
          <a:bodyPr lIns="0" tIns="0" rIns="0" bIns="0" rtlCol="0" anchor="t">
            <a:spAutoFit/>
          </a:bodyPr>
          <a:lstStyle/>
          <a:p>
            <a:pPr marL="0" lvl="0" indent="0" algn="r" rtl="1">
              <a:lnSpc>
                <a:spcPts val="5830"/>
              </a:lnSpc>
            </a:pPr>
            <a:r>
              <a:rPr lang="ar-EG" sz="5300" b="1">
                <a:solidFill>
                  <a:srgbClr val="134E6F"/>
                </a:solidFill>
                <a:latin typeface="Tajawal Bold"/>
                <a:ea typeface="Tajawal Bold"/>
                <a:cs typeface="Tajawal Bold"/>
                <a:sym typeface="Tajawal Bold"/>
                <a:rtl/>
              </a:rPr>
              <a:t>المحور الثالث: التمكين الإقتصادي</a:t>
            </a:r>
          </a:p>
        </p:txBody>
      </p:sp>
      <p:sp>
        <p:nvSpPr>
          <p:cNvPr id="3" name="AutoShape 3"/>
          <p:cNvSpPr/>
          <p:nvPr/>
        </p:nvSpPr>
        <p:spPr>
          <a:xfrm>
            <a:off x="17242487" y="1521625"/>
            <a:ext cx="0" cy="8405221"/>
          </a:xfrm>
          <a:prstGeom prst="line">
            <a:avLst/>
          </a:prstGeom>
          <a:ln w="28575" cap="flat">
            <a:solidFill>
              <a:srgbClr val="134E6F"/>
            </a:solidFill>
            <a:prstDash val="solid"/>
            <a:headEnd type="diamond" w="med" len="med"/>
            <a:tailEnd type="diamond" w="med" len="med"/>
          </a:ln>
        </p:spPr>
        <p:txBody>
          <a:bodyPr/>
          <a:lstStyle/>
          <a:p>
            <a:endParaRPr lang="en-US"/>
          </a:p>
        </p:txBody>
      </p:sp>
      <p:sp>
        <p:nvSpPr>
          <p:cNvPr id="4" name="TextBox 4"/>
          <p:cNvSpPr txBox="1"/>
          <p:nvPr/>
        </p:nvSpPr>
        <p:spPr>
          <a:xfrm>
            <a:off x="14173206" y="1879579"/>
            <a:ext cx="2464536" cy="494623"/>
          </a:xfrm>
          <a:prstGeom prst="rect">
            <a:avLst/>
          </a:prstGeom>
        </p:spPr>
        <p:txBody>
          <a:bodyPr wrap="square" lIns="0" tIns="0" rIns="0" bIns="0" rtlCol="0" anchor="t">
            <a:spAutoFit/>
          </a:bodyPr>
          <a:lstStyle/>
          <a:p>
            <a:pPr algn="r" rtl="1">
              <a:lnSpc>
                <a:spcPts val="3999"/>
              </a:lnSpc>
            </a:pPr>
            <a:r>
              <a:rPr lang="ar-EG" sz="2856" b="1" dirty="0">
                <a:solidFill>
                  <a:srgbClr val="134E6F"/>
                </a:solidFill>
                <a:latin typeface="Tajawal Bold"/>
                <a:ea typeface="Tajawal Bold"/>
                <a:cs typeface="Tajawal Bold"/>
                <a:sym typeface="Tajawal Bold"/>
                <a:rtl/>
              </a:rPr>
              <a:t>الأسر المنتجة</a:t>
            </a:r>
          </a:p>
        </p:txBody>
      </p:sp>
      <p:sp>
        <p:nvSpPr>
          <p:cNvPr id="5" name="TextBox 5"/>
          <p:cNvSpPr txBox="1"/>
          <p:nvPr/>
        </p:nvSpPr>
        <p:spPr>
          <a:xfrm>
            <a:off x="14271927" y="4211153"/>
            <a:ext cx="2365813" cy="536287"/>
          </a:xfrm>
          <a:prstGeom prst="rect">
            <a:avLst/>
          </a:prstGeom>
        </p:spPr>
        <p:txBody>
          <a:bodyPr lIns="0" tIns="0" rIns="0" bIns="0" rtlCol="0" anchor="t">
            <a:spAutoFit/>
          </a:bodyPr>
          <a:lstStyle/>
          <a:p>
            <a:pPr algn="r" rtl="1">
              <a:lnSpc>
                <a:spcPts val="3999"/>
              </a:lnSpc>
            </a:pPr>
            <a:r>
              <a:rPr lang="ar-EG" sz="2856" b="1">
                <a:solidFill>
                  <a:srgbClr val="134E6F"/>
                </a:solidFill>
                <a:latin typeface="Tajawal Bold"/>
                <a:ea typeface="Tajawal Bold"/>
                <a:cs typeface="Tajawal Bold"/>
                <a:sym typeface="Tajawal Bold"/>
                <a:rtl/>
              </a:rPr>
              <a:t>التكوين المهني</a:t>
            </a:r>
          </a:p>
        </p:txBody>
      </p:sp>
      <p:grpSp>
        <p:nvGrpSpPr>
          <p:cNvPr id="6" name="Group 6"/>
          <p:cNvGrpSpPr/>
          <p:nvPr/>
        </p:nvGrpSpPr>
        <p:grpSpPr>
          <a:xfrm>
            <a:off x="17096335" y="7336268"/>
            <a:ext cx="325930" cy="325930"/>
            <a:chOff x="0" y="0"/>
            <a:chExt cx="812800" cy="812800"/>
          </a:xfrm>
        </p:grpSpPr>
        <p:sp>
          <p:nvSpPr>
            <p:cNvPr id="7" name="Freeform 7"/>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134E6F"/>
            </a:solidFill>
          </p:spPr>
          <p:txBody>
            <a:bodyPr/>
            <a:lstStyle/>
            <a:p>
              <a:endParaRPr lang="en-US"/>
            </a:p>
          </p:txBody>
        </p:sp>
        <p:sp>
          <p:nvSpPr>
            <p:cNvPr id="8" name="TextBox 8"/>
            <p:cNvSpPr txBox="1"/>
            <p:nvPr/>
          </p:nvSpPr>
          <p:spPr>
            <a:xfrm>
              <a:off x="76200" y="28575"/>
              <a:ext cx="660400" cy="708025"/>
            </a:xfrm>
            <a:prstGeom prst="rect">
              <a:avLst/>
            </a:prstGeom>
          </p:spPr>
          <p:txBody>
            <a:bodyPr lIns="50800" tIns="50800" rIns="50800" bIns="50800" rtlCol="0" anchor="ctr"/>
            <a:lstStyle/>
            <a:p>
              <a:pPr algn="ctr">
                <a:lnSpc>
                  <a:spcPts val="2940"/>
                </a:lnSpc>
              </a:pPr>
              <a:endParaRPr/>
            </a:p>
          </p:txBody>
        </p:sp>
      </p:grpSp>
      <p:sp>
        <p:nvSpPr>
          <p:cNvPr id="9" name="TextBox 9"/>
          <p:cNvSpPr txBox="1"/>
          <p:nvPr/>
        </p:nvSpPr>
        <p:spPr>
          <a:xfrm>
            <a:off x="12414480" y="7178702"/>
            <a:ext cx="4234661" cy="536287"/>
          </a:xfrm>
          <a:prstGeom prst="rect">
            <a:avLst/>
          </a:prstGeom>
        </p:spPr>
        <p:txBody>
          <a:bodyPr lIns="0" tIns="0" rIns="0" bIns="0" rtlCol="0" anchor="t">
            <a:spAutoFit/>
          </a:bodyPr>
          <a:lstStyle/>
          <a:p>
            <a:pPr algn="r" rtl="1">
              <a:lnSpc>
                <a:spcPts val="3999"/>
              </a:lnSpc>
            </a:pPr>
            <a:r>
              <a:rPr lang="ar-EG" sz="2856" b="1">
                <a:solidFill>
                  <a:srgbClr val="134E6F"/>
                </a:solidFill>
                <a:latin typeface="Tajawal Bold"/>
                <a:ea typeface="Tajawal Bold"/>
                <a:cs typeface="Tajawal Bold"/>
                <a:sym typeface="Tajawal Bold"/>
                <a:rtl/>
              </a:rPr>
              <a:t>مراكز التوجيه والإعداد الفني</a:t>
            </a:r>
          </a:p>
        </p:txBody>
      </p:sp>
      <p:sp>
        <p:nvSpPr>
          <p:cNvPr id="10" name="TextBox 10"/>
          <p:cNvSpPr txBox="1"/>
          <p:nvPr/>
        </p:nvSpPr>
        <p:spPr>
          <a:xfrm>
            <a:off x="361946" y="2568790"/>
            <a:ext cx="16287195" cy="1489963"/>
          </a:xfrm>
          <a:prstGeom prst="rect">
            <a:avLst/>
          </a:prstGeom>
        </p:spPr>
        <p:txBody>
          <a:bodyPr lIns="0" tIns="0" rIns="0" bIns="0" rtlCol="0" anchor="t">
            <a:spAutoFit/>
          </a:bodyPr>
          <a:lstStyle/>
          <a:p>
            <a:pPr algn="r" rtl="1">
              <a:lnSpc>
                <a:spcPts val="3976"/>
              </a:lnSpc>
            </a:pPr>
            <a:r>
              <a:rPr lang="ar-EG" sz="2840" dirty="0">
                <a:solidFill>
                  <a:srgbClr val="000000"/>
                </a:solidFill>
                <a:latin typeface="XB Niloofar"/>
                <a:ea typeface="XB Niloofar"/>
                <a:cs typeface="XB Niloofar"/>
                <a:sym typeface="XB Niloofar"/>
                <a:rtl/>
              </a:rPr>
              <a:t>العمل من خلال </a:t>
            </a:r>
            <a:r>
              <a:rPr lang="en-US" sz="2840" b="1" dirty="0">
                <a:solidFill>
                  <a:srgbClr val="000000"/>
                </a:solidFill>
                <a:latin typeface="XB Niloofar Bold"/>
                <a:ea typeface="XB Niloofar Bold"/>
                <a:cs typeface="XB Niloofar Bold"/>
                <a:sym typeface="XB Niloofar Bold"/>
              </a:rPr>
              <a:t>27</a:t>
            </a:r>
            <a:r>
              <a:rPr lang="ar-EG" sz="2840" b="1" dirty="0">
                <a:solidFill>
                  <a:srgbClr val="000000"/>
                </a:solidFill>
                <a:latin typeface="XB Niloofar Bold"/>
                <a:ea typeface="XB Niloofar Bold"/>
                <a:cs typeface="XB Niloofar Bold"/>
                <a:sym typeface="XB Niloofar Bold"/>
                <a:rtl/>
              </a:rPr>
              <a:t> جمعية أسرة منتجة على مستوى محافظات الجمهورية </a:t>
            </a:r>
            <a:r>
              <a:rPr lang="ar-EG" sz="2840" dirty="0">
                <a:solidFill>
                  <a:srgbClr val="000000"/>
                </a:solidFill>
                <a:latin typeface="XB Niloofar"/>
                <a:ea typeface="XB Niloofar"/>
                <a:cs typeface="XB Niloofar"/>
                <a:sym typeface="XB Niloofar"/>
                <a:rtl/>
              </a:rPr>
              <a:t>أو من خلال التمويل عن طريق المؤسسة القومية لتنمية الأسرة والمجتمع بهدف تمويل قروض الأسر المنتجة لتحقيق تنمية إمكانيات وقدرات أفراد الأسرة واستثمارها في أنشطة اقتصادية تهدف إلى زيادة دخل الأسرة. </a:t>
            </a:r>
          </a:p>
        </p:txBody>
      </p:sp>
      <p:grpSp>
        <p:nvGrpSpPr>
          <p:cNvPr id="11" name="Group 11"/>
          <p:cNvGrpSpPr/>
          <p:nvPr/>
        </p:nvGrpSpPr>
        <p:grpSpPr>
          <a:xfrm>
            <a:off x="17079522" y="4368719"/>
            <a:ext cx="325930" cy="325930"/>
            <a:chOff x="0" y="0"/>
            <a:chExt cx="812800" cy="812800"/>
          </a:xfrm>
        </p:grpSpPr>
        <p:sp>
          <p:nvSpPr>
            <p:cNvPr id="12" name="Freeform 1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134E6F"/>
            </a:solidFill>
          </p:spPr>
          <p:txBody>
            <a:bodyPr/>
            <a:lstStyle/>
            <a:p>
              <a:endParaRPr lang="en-US"/>
            </a:p>
          </p:txBody>
        </p:sp>
        <p:sp>
          <p:nvSpPr>
            <p:cNvPr id="13" name="TextBox 13"/>
            <p:cNvSpPr txBox="1"/>
            <p:nvPr/>
          </p:nvSpPr>
          <p:spPr>
            <a:xfrm>
              <a:off x="76200" y="28575"/>
              <a:ext cx="660400" cy="708025"/>
            </a:xfrm>
            <a:prstGeom prst="rect">
              <a:avLst/>
            </a:prstGeom>
          </p:spPr>
          <p:txBody>
            <a:bodyPr lIns="50800" tIns="50800" rIns="50800" bIns="50800" rtlCol="0" anchor="ctr"/>
            <a:lstStyle/>
            <a:p>
              <a:pPr algn="ctr">
                <a:lnSpc>
                  <a:spcPts val="2940"/>
                </a:lnSpc>
              </a:pPr>
              <a:endParaRPr/>
            </a:p>
          </p:txBody>
        </p:sp>
      </p:grpSp>
      <p:grpSp>
        <p:nvGrpSpPr>
          <p:cNvPr id="14" name="Group 14"/>
          <p:cNvGrpSpPr/>
          <p:nvPr/>
        </p:nvGrpSpPr>
        <p:grpSpPr>
          <a:xfrm>
            <a:off x="17079522" y="2037145"/>
            <a:ext cx="325930" cy="325930"/>
            <a:chOff x="0" y="0"/>
            <a:chExt cx="812800" cy="812800"/>
          </a:xfrm>
        </p:grpSpPr>
        <p:sp>
          <p:nvSpPr>
            <p:cNvPr id="15" name="Freeform 1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134E6F"/>
            </a:solidFill>
          </p:spPr>
          <p:txBody>
            <a:bodyPr/>
            <a:lstStyle/>
            <a:p>
              <a:endParaRPr lang="en-US"/>
            </a:p>
          </p:txBody>
        </p:sp>
        <p:sp>
          <p:nvSpPr>
            <p:cNvPr id="16" name="TextBox 16"/>
            <p:cNvSpPr txBox="1"/>
            <p:nvPr/>
          </p:nvSpPr>
          <p:spPr>
            <a:xfrm>
              <a:off x="76200" y="28575"/>
              <a:ext cx="660400" cy="708025"/>
            </a:xfrm>
            <a:prstGeom prst="rect">
              <a:avLst/>
            </a:prstGeom>
          </p:spPr>
          <p:txBody>
            <a:bodyPr lIns="50800" tIns="50800" rIns="50800" bIns="50800" rtlCol="0" anchor="ctr"/>
            <a:lstStyle/>
            <a:p>
              <a:pPr algn="ctr">
                <a:lnSpc>
                  <a:spcPts val="2940"/>
                </a:lnSpc>
              </a:pPr>
              <a:endParaRPr/>
            </a:p>
          </p:txBody>
        </p:sp>
      </p:grpSp>
      <p:sp>
        <p:nvSpPr>
          <p:cNvPr id="17" name="TextBox 17"/>
          <p:cNvSpPr txBox="1"/>
          <p:nvPr/>
        </p:nvSpPr>
        <p:spPr>
          <a:xfrm>
            <a:off x="689510" y="4912770"/>
            <a:ext cx="15959631" cy="1994788"/>
          </a:xfrm>
          <a:prstGeom prst="rect">
            <a:avLst/>
          </a:prstGeom>
        </p:spPr>
        <p:txBody>
          <a:bodyPr lIns="0" tIns="0" rIns="0" bIns="0" rtlCol="0" anchor="t">
            <a:spAutoFit/>
          </a:bodyPr>
          <a:lstStyle/>
          <a:p>
            <a:pPr algn="r" rtl="1">
              <a:lnSpc>
                <a:spcPts val="3976"/>
              </a:lnSpc>
            </a:pPr>
            <a:r>
              <a:rPr lang="ar-EG" sz="2840" dirty="0">
                <a:solidFill>
                  <a:srgbClr val="000000"/>
                </a:solidFill>
                <a:latin typeface="XB Niloofar"/>
                <a:ea typeface="XB Niloofar"/>
                <a:cs typeface="XB Niloofar"/>
                <a:sym typeface="XB Niloofar"/>
                <a:rtl/>
              </a:rPr>
              <a:t>بلغ اجمالي عدد مراكز التكوين المهني على مستوي الجمهورية </a:t>
            </a:r>
            <a:r>
              <a:rPr lang="ar-EG" sz="2840" b="1" dirty="0">
                <a:solidFill>
                  <a:srgbClr val="000000"/>
                </a:solidFill>
                <a:latin typeface="XB Niloofar Bold"/>
                <a:ea typeface="XB Niloofar Bold"/>
                <a:cs typeface="XB Niloofar Bold"/>
                <a:sym typeface="XB Niloofar Bold"/>
                <a:rtl/>
              </a:rPr>
              <a:t>(</a:t>
            </a:r>
            <a:r>
              <a:rPr lang="en-US" sz="2840" b="1" dirty="0">
                <a:solidFill>
                  <a:srgbClr val="000000"/>
                </a:solidFill>
                <a:latin typeface="XB Niloofar Bold"/>
                <a:ea typeface="XB Niloofar Bold"/>
                <a:cs typeface="XB Niloofar Bold"/>
                <a:sym typeface="XB Niloofar Bold"/>
              </a:rPr>
              <a:t>70</a:t>
            </a:r>
            <a:r>
              <a:rPr lang="ar-EG" sz="2840" b="1" dirty="0">
                <a:solidFill>
                  <a:srgbClr val="000000"/>
                </a:solidFill>
                <a:latin typeface="XB Niloofar Bold"/>
                <a:ea typeface="XB Niloofar Bold"/>
                <a:cs typeface="XB Niloofar Bold"/>
                <a:sym typeface="XB Niloofar Bold"/>
                <a:rtl/>
              </a:rPr>
              <a:t>) مركز في جميع محافظات الجمهورية، فيما عدا محافظة مرسى مطروح.</a:t>
            </a:r>
          </a:p>
          <a:p>
            <a:pPr algn="r" rtl="1">
              <a:lnSpc>
                <a:spcPts val="3976"/>
              </a:lnSpc>
            </a:pPr>
            <a:r>
              <a:rPr lang="ar-EG" sz="2840" dirty="0">
                <a:solidFill>
                  <a:srgbClr val="000000"/>
                </a:solidFill>
                <a:latin typeface="XB Niloofar"/>
                <a:ea typeface="XB Niloofar"/>
                <a:cs typeface="XB Niloofar"/>
                <a:sym typeface="XB Niloofar"/>
                <a:rtl/>
              </a:rPr>
              <a:t>بلغ اجمالي عدد الخرجين صف اول (</a:t>
            </a:r>
            <a:r>
              <a:rPr lang="en-US" sz="2840" dirty="0">
                <a:solidFill>
                  <a:srgbClr val="000000"/>
                </a:solidFill>
                <a:latin typeface="XB Niloofar"/>
                <a:ea typeface="XB Niloofar"/>
                <a:cs typeface="XB Niloofar"/>
                <a:sym typeface="XB Niloofar"/>
              </a:rPr>
              <a:t>188</a:t>
            </a:r>
            <a:r>
              <a:rPr lang="ar-EG" sz="2840" dirty="0">
                <a:solidFill>
                  <a:srgbClr val="000000"/>
                </a:solidFill>
                <a:latin typeface="XB Niloofar"/>
                <a:ea typeface="XB Niloofar"/>
                <a:cs typeface="XB Niloofar"/>
                <a:sym typeface="XB Niloofar"/>
                <a:rtl/>
              </a:rPr>
              <a:t>) ذكور و (</a:t>
            </a:r>
            <a:r>
              <a:rPr lang="en-US" sz="2840" dirty="0">
                <a:solidFill>
                  <a:srgbClr val="000000"/>
                </a:solidFill>
                <a:latin typeface="XB Niloofar"/>
                <a:ea typeface="XB Niloofar"/>
                <a:cs typeface="XB Niloofar"/>
                <a:sym typeface="XB Niloofar"/>
              </a:rPr>
              <a:t>152</a:t>
            </a:r>
            <a:r>
              <a:rPr lang="ar-EG" sz="2840" dirty="0">
                <a:solidFill>
                  <a:srgbClr val="000000"/>
                </a:solidFill>
                <a:latin typeface="XB Niloofar"/>
                <a:ea typeface="XB Niloofar"/>
                <a:cs typeface="XB Niloofar"/>
                <a:sym typeface="XB Niloofar"/>
                <a:rtl/>
              </a:rPr>
              <a:t>) اناث واجمالي الخرجين الصف الثاني (</a:t>
            </a:r>
            <a:r>
              <a:rPr lang="en-US" sz="2840" dirty="0">
                <a:solidFill>
                  <a:srgbClr val="000000"/>
                </a:solidFill>
                <a:latin typeface="XB Niloofar"/>
                <a:ea typeface="XB Niloofar"/>
                <a:cs typeface="XB Niloofar"/>
                <a:sym typeface="XB Niloofar"/>
              </a:rPr>
              <a:t>180</a:t>
            </a:r>
            <a:r>
              <a:rPr lang="ar-EG" sz="2840" dirty="0">
                <a:solidFill>
                  <a:srgbClr val="000000"/>
                </a:solidFill>
                <a:latin typeface="XB Niloofar"/>
                <a:ea typeface="XB Niloofar"/>
                <a:cs typeface="XB Niloofar"/>
                <a:sym typeface="XB Niloofar"/>
                <a:rtl/>
              </a:rPr>
              <a:t>) ذكور و(</a:t>
            </a:r>
            <a:r>
              <a:rPr lang="en-US" sz="2840" dirty="0">
                <a:solidFill>
                  <a:srgbClr val="000000"/>
                </a:solidFill>
                <a:latin typeface="XB Niloofar"/>
                <a:ea typeface="XB Niloofar"/>
                <a:cs typeface="XB Niloofar"/>
                <a:sym typeface="XB Niloofar"/>
              </a:rPr>
              <a:t>77</a:t>
            </a:r>
            <a:r>
              <a:rPr lang="ar-EG" sz="2840" dirty="0">
                <a:solidFill>
                  <a:srgbClr val="000000"/>
                </a:solidFill>
                <a:latin typeface="XB Niloofar"/>
                <a:ea typeface="XB Niloofar"/>
                <a:cs typeface="XB Niloofar"/>
                <a:sym typeface="XB Niloofar"/>
                <a:rtl/>
              </a:rPr>
              <a:t>) اناث وذلك عن الفترة من </a:t>
            </a:r>
            <a:r>
              <a:rPr lang="en-US" sz="2840" dirty="0">
                <a:solidFill>
                  <a:srgbClr val="000000"/>
                </a:solidFill>
                <a:latin typeface="XB Niloofar"/>
                <a:ea typeface="XB Niloofar"/>
                <a:cs typeface="XB Niloofar"/>
                <a:sym typeface="XB Niloofar"/>
              </a:rPr>
              <a:t>1/7/2024</a:t>
            </a:r>
            <a:r>
              <a:rPr lang="ar-EG" sz="2840" dirty="0">
                <a:solidFill>
                  <a:srgbClr val="000000"/>
                </a:solidFill>
                <a:latin typeface="XB Niloofar"/>
                <a:ea typeface="XB Niloofar"/>
                <a:cs typeface="XB Niloofar"/>
                <a:sym typeface="XB Niloofar"/>
                <a:rtl/>
              </a:rPr>
              <a:t> حتى </a:t>
            </a:r>
            <a:r>
              <a:rPr lang="en-US" sz="2840" dirty="0">
                <a:solidFill>
                  <a:srgbClr val="000000"/>
                </a:solidFill>
                <a:latin typeface="XB Niloofar"/>
                <a:ea typeface="XB Niloofar"/>
                <a:cs typeface="XB Niloofar"/>
                <a:sym typeface="XB Niloofar"/>
              </a:rPr>
              <a:t>30/6/2025</a:t>
            </a:r>
            <a:r>
              <a:rPr lang="ar-EG" sz="2840" dirty="0">
                <a:solidFill>
                  <a:srgbClr val="000000"/>
                </a:solidFill>
                <a:latin typeface="XB Niloofar"/>
                <a:ea typeface="XB Niloofar"/>
                <a:cs typeface="XB Niloofar"/>
                <a:sym typeface="XB Niloofar"/>
                <a:rtl/>
              </a:rPr>
              <a:t>.</a:t>
            </a:r>
          </a:p>
        </p:txBody>
      </p:sp>
      <p:sp>
        <p:nvSpPr>
          <p:cNvPr id="18" name="TextBox 18"/>
          <p:cNvSpPr txBox="1"/>
          <p:nvPr/>
        </p:nvSpPr>
        <p:spPr>
          <a:xfrm>
            <a:off x="1028700" y="7923499"/>
            <a:ext cx="15620441" cy="1489963"/>
          </a:xfrm>
          <a:prstGeom prst="rect">
            <a:avLst/>
          </a:prstGeom>
        </p:spPr>
        <p:txBody>
          <a:bodyPr lIns="0" tIns="0" rIns="0" bIns="0" rtlCol="0" anchor="t">
            <a:spAutoFit/>
          </a:bodyPr>
          <a:lstStyle/>
          <a:p>
            <a:pPr algn="r" rtl="1">
              <a:lnSpc>
                <a:spcPts val="3976"/>
              </a:lnSpc>
            </a:pPr>
            <a:r>
              <a:rPr lang="ar-EG" sz="2840" dirty="0">
                <a:solidFill>
                  <a:srgbClr val="000000"/>
                </a:solidFill>
                <a:latin typeface="XB Niloofar"/>
                <a:ea typeface="XB Niloofar"/>
                <a:cs typeface="XB Niloofar"/>
                <a:sym typeface="XB Niloofar"/>
                <a:rtl/>
              </a:rPr>
              <a:t>بلغ اجمالي عدد مراكز اعداد فني وتوجيه على مستوي الجمهورية </a:t>
            </a:r>
            <a:r>
              <a:rPr lang="ar-EG" sz="2840" b="1" dirty="0">
                <a:solidFill>
                  <a:srgbClr val="000000"/>
                </a:solidFill>
                <a:latin typeface="XB Niloofar Bold"/>
                <a:ea typeface="XB Niloofar Bold"/>
                <a:cs typeface="XB Niloofar Bold"/>
                <a:sym typeface="XB Niloofar Bold"/>
                <a:rtl/>
              </a:rPr>
              <a:t>(</a:t>
            </a:r>
            <a:r>
              <a:rPr lang="en-US" sz="2840" b="1" dirty="0">
                <a:solidFill>
                  <a:srgbClr val="000000"/>
                </a:solidFill>
                <a:latin typeface="XB Niloofar Bold"/>
                <a:ea typeface="XB Niloofar Bold"/>
                <a:cs typeface="XB Niloofar Bold"/>
                <a:sym typeface="XB Niloofar Bold"/>
              </a:rPr>
              <a:t>399</a:t>
            </a:r>
            <a:r>
              <a:rPr lang="ar-EG" sz="2840" b="1" dirty="0">
                <a:solidFill>
                  <a:srgbClr val="000000"/>
                </a:solidFill>
                <a:latin typeface="XB Niloofar Bold"/>
                <a:ea typeface="XB Niloofar Bold"/>
                <a:cs typeface="XB Niloofar Bold"/>
                <a:sym typeface="XB Niloofar Bold"/>
                <a:rtl/>
              </a:rPr>
              <a:t>) مركز في جميع محافظات الجمهورية</a:t>
            </a:r>
            <a:r>
              <a:rPr lang="ar-EG" sz="2840" dirty="0">
                <a:solidFill>
                  <a:srgbClr val="000000"/>
                </a:solidFill>
                <a:latin typeface="XB Niloofar"/>
                <a:ea typeface="XB Niloofar"/>
                <a:cs typeface="XB Niloofar"/>
                <a:sym typeface="XB Niloofar"/>
                <a:rtl/>
              </a:rPr>
              <a:t> والتي تهدف إلى إكساب الافراد المهارات الفنية المناسبة لقدراتهم في مجالات الصناعات والحرف البيئية واليدوية وتحويل الطاقات المعطلة لدي الافراد الي طاقات إنتاجية فعالة والتوسع في التدريب التحويلي لمختلف فئات المجتمع لزيادة القدرة والطاقة الإنتاجية. </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9F9F9"/>
        </a:solidFill>
        <a:effectLst/>
      </p:bgPr>
    </p:bg>
    <p:spTree>
      <p:nvGrpSpPr>
        <p:cNvPr id="1" name=""/>
        <p:cNvGrpSpPr/>
        <p:nvPr/>
      </p:nvGrpSpPr>
      <p:grpSpPr>
        <a:xfrm>
          <a:off x="0" y="0"/>
          <a:ext cx="0" cy="0"/>
          <a:chOff x="0" y="0"/>
          <a:chExt cx="0" cy="0"/>
        </a:xfrm>
      </p:grpSpPr>
      <p:sp>
        <p:nvSpPr>
          <p:cNvPr id="2" name="TextBox 2"/>
          <p:cNvSpPr txBox="1"/>
          <p:nvPr/>
        </p:nvSpPr>
        <p:spPr>
          <a:xfrm>
            <a:off x="363541" y="675995"/>
            <a:ext cx="17238659" cy="1061725"/>
          </a:xfrm>
          <a:prstGeom prst="rect">
            <a:avLst/>
          </a:prstGeom>
        </p:spPr>
        <p:txBody>
          <a:bodyPr lIns="0" tIns="0" rIns="0" bIns="0" rtlCol="0" anchor="t">
            <a:spAutoFit/>
          </a:bodyPr>
          <a:lstStyle/>
          <a:p>
            <a:pPr marL="0" lvl="0" indent="0" algn="r" rtl="1">
              <a:lnSpc>
                <a:spcPts val="7150"/>
              </a:lnSpc>
            </a:pPr>
            <a:r>
              <a:rPr lang="ar-EG" sz="6500" b="1" dirty="0">
                <a:solidFill>
                  <a:srgbClr val="134E6F"/>
                </a:solidFill>
                <a:latin typeface="Tajawal Bold"/>
                <a:ea typeface="Tajawal Bold"/>
                <a:cs typeface="Tajawal Bold"/>
                <a:sym typeface="Tajawal Bold"/>
                <a:rtl/>
              </a:rPr>
              <a:t>المحور الرابع: تنمية الطفولة المبكرة</a:t>
            </a:r>
          </a:p>
        </p:txBody>
      </p:sp>
      <p:sp>
        <p:nvSpPr>
          <p:cNvPr id="3" name="AutoShape 3"/>
          <p:cNvSpPr/>
          <p:nvPr/>
        </p:nvSpPr>
        <p:spPr>
          <a:xfrm>
            <a:off x="16872454" y="1918695"/>
            <a:ext cx="0" cy="2364322"/>
          </a:xfrm>
          <a:prstGeom prst="line">
            <a:avLst/>
          </a:prstGeom>
          <a:ln w="28575" cap="flat">
            <a:solidFill>
              <a:srgbClr val="134E6F"/>
            </a:solidFill>
            <a:prstDash val="solid"/>
            <a:headEnd type="diamond" w="med" len="med"/>
            <a:tailEnd type="diamond" w="med" len="med"/>
          </a:ln>
        </p:spPr>
        <p:txBody>
          <a:bodyPr/>
          <a:lstStyle/>
          <a:p>
            <a:endParaRPr lang="en-US"/>
          </a:p>
        </p:txBody>
      </p:sp>
      <p:sp>
        <p:nvSpPr>
          <p:cNvPr id="4" name="TextBox 4"/>
          <p:cNvSpPr txBox="1"/>
          <p:nvPr/>
        </p:nvSpPr>
        <p:spPr>
          <a:xfrm>
            <a:off x="12267175" y="2233930"/>
            <a:ext cx="3939722" cy="536287"/>
          </a:xfrm>
          <a:prstGeom prst="rect">
            <a:avLst/>
          </a:prstGeom>
        </p:spPr>
        <p:txBody>
          <a:bodyPr lIns="0" tIns="0" rIns="0" bIns="0" rtlCol="0" anchor="t">
            <a:spAutoFit/>
          </a:bodyPr>
          <a:lstStyle/>
          <a:p>
            <a:pPr algn="r" rtl="1">
              <a:lnSpc>
                <a:spcPts val="3999"/>
              </a:lnSpc>
            </a:pPr>
            <a:r>
              <a:rPr lang="ar-EG" sz="2856" b="1">
                <a:solidFill>
                  <a:srgbClr val="134E6F"/>
                </a:solidFill>
                <a:latin typeface="Tajawal Bold"/>
                <a:ea typeface="Tajawal Bold"/>
                <a:cs typeface="Tajawal Bold"/>
                <a:sym typeface="Tajawal Bold"/>
                <a:rtl/>
              </a:rPr>
              <a:t>تطوير منظومة الحضانات</a:t>
            </a:r>
          </a:p>
        </p:txBody>
      </p:sp>
      <p:sp>
        <p:nvSpPr>
          <p:cNvPr id="5" name="TextBox 5"/>
          <p:cNvSpPr txBox="1"/>
          <p:nvPr/>
        </p:nvSpPr>
        <p:spPr>
          <a:xfrm>
            <a:off x="8106791" y="3027427"/>
            <a:ext cx="8100106" cy="1011173"/>
          </a:xfrm>
          <a:prstGeom prst="rect">
            <a:avLst/>
          </a:prstGeom>
        </p:spPr>
        <p:txBody>
          <a:bodyPr lIns="0" tIns="0" rIns="0" bIns="0" rtlCol="0" anchor="t">
            <a:spAutoFit/>
          </a:bodyPr>
          <a:lstStyle/>
          <a:p>
            <a:pPr marL="634757" lvl="1" indent="-317379" algn="r" rtl="1">
              <a:lnSpc>
                <a:spcPts val="4116"/>
              </a:lnSpc>
              <a:buFont typeface="Arial"/>
              <a:buChar char="•"/>
            </a:pPr>
            <a:r>
              <a:rPr lang="ar-EG" sz="2940" dirty="0">
                <a:solidFill>
                  <a:srgbClr val="000000"/>
                </a:solidFill>
                <a:latin typeface="XB Niloofar"/>
                <a:ea typeface="XB Niloofar"/>
                <a:cs typeface="XB Niloofar"/>
                <a:sym typeface="XB Niloofar"/>
                <a:rtl/>
              </a:rPr>
              <a:t>العمل على توفير بيئة آمنة كبديل عن العمل المبكر.</a:t>
            </a:r>
          </a:p>
          <a:p>
            <a:pPr marL="634757" lvl="1" indent="-317379" algn="r" rtl="1">
              <a:lnSpc>
                <a:spcPts val="4116"/>
              </a:lnSpc>
              <a:buFont typeface="Arial"/>
              <a:buChar char="•"/>
            </a:pPr>
            <a:r>
              <a:rPr lang="ar-EG" sz="2940" dirty="0">
                <a:solidFill>
                  <a:srgbClr val="000000"/>
                </a:solidFill>
                <a:latin typeface="XB Niloofar"/>
                <a:ea typeface="XB Niloofar"/>
                <a:cs typeface="XB Niloofar"/>
                <a:sym typeface="XB Niloofar"/>
                <a:rtl/>
              </a:rPr>
              <a:t>زيادة الإتاحة والجودة بالحضانات </a:t>
            </a:r>
          </a:p>
        </p:txBody>
      </p:sp>
      <p:grpSp>
        <p:nvGrpSpPr>
          <p:cNvPr id="6" name="Group 6"/>
          <p:cNvGrpSpPr/>
          <p:nvPr/>
        </p:nvGrpSpPr>
        <p:grpSpPr>
          <a:xfrm>
            <a:off x="16709488" y="2338705"/>
            <a:ext cx="325930" cy="325930"/>
            <a:chOff x="0" y="0"/>
            <a:chExt cx="812800" cy="812800"/>
          </a:xfrm>
        </p:grpSpPr>
        <p:sp>
          <p:nvSpPr>
            <p:cNvPr id="7" name="Freeform 7"/>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134E6F"/>
            </a:solidFill>
          </p:spPr>
          <p:txBody>
            <a:bodyPr/>
            <a:lstStyle/>
            <a:p>
              <a:endParaRPr lang="en-US"/>
            </a:p>
          </p:txBody>
        </p:sp>
        <p:sp>
          <p:nvSpPr>
            <p:cNvPr id="8" name="TextBox 8"/>
            <p:cNvSpPr txBox="1"/>
            <p:nvPr/>
          </p:nvSpPr>
          <p:spPr>
            <a:xfrm>
              <a:off x="76200" y="28575"/>
              <a:ext cx="660400" cy="708025"/>
            </a:xfrm>
            <a:prstGeom prst="rect">
              <a:avLst/>
            </a:prstGeom>
          </p:spPr>
          <p:txBody>
            <a:bodyPr lIns="50800" tIns="50800" rIns="50800" bIns="50800" rtlCol="0" anchor="ctr"/>
            <a:lstStyle/>
            <a:p>
              <a:pPr algn="ctr">
                <a:lnSpc>
                  <a:spcPts val="2940"/>
                </a:lnSpc>
              </a:pPr>
              <a:endParaRPr/>
            </a:p>
          </p:txBody>
        </p:sp>
      </p:grpSp>
      <p:sp>
        <p:nvSpPr>
          <p:cNvPr id="9" name="TextBox 9"/>
          <p:cNvSpPr txBox="1"/>
          <p:nvPr/>
        </p:nvSpPr>
        <p:spPr>
          <a:xfrm>
            <a:off x="250477" y="4635442"/>
            <a:ext cx="17351723" cy="991875"/>
          </a:xfrm>
          <a:prstGeom prst="rect">
            <a:avLst/>
          </a:prstGeom>
        </p:spPr>
        <p:txBody>
          <a:bodyPr lIns="0" tIns="0" rIns="0" bIns="0" rtlCol="0" anchor="t">
            <a:spAutoFit/>
          </a:bodyPr>
          <a:lstStyle/>
          <a:p>
            <a:pPr marL="0" lvl="0" indent="0" algn="r" rtl="1">
              <a:lnSpc>
                <a:spcPts val="6710"/>
              </a:lnSpc>
            </a:pPr>
            <a:r>
              <a:rPr lang="ar-EG" sz="6100" b="1" dirty="0">
                <a:solidFill>
                  <a:srgbClr val="134E6F"/>
                </a:solidFill>
                <a:latin typeface="Tajawal Bold"/>
                <a:ea typeface="Tajawal Bold"/>
                <a:cs typeface="Tajawal Bold"/>
                <a:sym typeface="Tajawal Bold"/>
                <a:rtl/>
              </a:rPr>
              <a:t>المحور الخامس: تعزيز التعليم والخدمات الأساسية </a:t>
            </a:r>
          </a:p>
        </p:txBody>
      </p:sp>
      <p:sp>
        <p:nvSpPr>
          <p:cNvPr id="10" name="AutoShape 10"/>
          <p:cNvSpPr/>
          <p:nvPr/>
        </p:nvSpPr>
        <p:spPr>
          <a:xfrm>
            <a:off x="16872454" y="5849567"/>
            <a:ext cx="0" cy="4123713"/>
          </a:xfrm>
          <a:prstGeom prst="line">
            <a:avLst/>
          </a:prstGeom>
          <a:ln w="28575" cap="flat">
            <a:solidFill>
              <a:srgbClr val="134E6F"/>
            </a:solidFill>
            <a:prstDash val="solid"/>
            <a:headEnd type="diamond" w="med" len="med"/>
            <a:tailEnd type="diamond" w="med" len="med"/>
          </a:ln>
        </p:spPr>
        <p:txBody>
          <a:bodyPr/>
          <a:lstStyle/>
          <a:p>
            <a:endParaRPr lang="en-US"/>
          </a:p>
        </p:txBody>
      </p:sp>
      <p:sp>
        <p:nvSpPr>
          <p:cNvPr id="11" name="TextBox 11"/>
          <p:cNvSpPr txBox="1"/>
          <p:nvPr/>
        </p:nvSpPr>
        <p:spPr>
          <a:xfrm>
            <a:off x="11794212" y="6127842"/>
            <a:ext cx="4412685" cy="536287"/>
          </a:xfrm>
          <a:prstGeom prst="rect">
            <a:avLst/>
          </a:prstGeom>
        </p:spPr>
        <p:txBody>
          <a:bodyPr lIns="0" tIns="0" rIns="0" bIns="0" rtlCol="0" anchor="t">
            <a:spAutoFit/>
          </a:bodyPr>
          <a:lstStyle/>
          <a:p>
            <a:pPr algn="r" rtl="1">
              <a:lnSpc>
                <a:spcPts val="3999"/>
              </a:lnSpc>
            </a:pPr>
            <a:r>
              <a:rPr lang="ar-EG" sz="2856" b="1" dirty="0">
                <a:solidFill>
                  <a:srgbClr val="134E6F"/>
                </a:solidFill>
                <a:latin typeface="Tajawal Bold"/>
                <a:ea typeface="Tajawal Bold"/>
                <a:cs typeface="Tajawal Bold"/>
                <a:sym typeface="Tajawal Bold"/>
                <a:rtl/>
              </a:rPr>
              <a:t>تطوير منظومة حماية الطفل</a:t>
            </a:r>
          </a:p>
        </p:txBody>
      </p:sp>
      <p:sp>
        <p:nvSpPr>
          <p:cNvPr id="12" name="TextBox 12"/>
          <p:cNvSpPr txBox="1"/>
          <p:nvPr/>
        </p:nvSpPr>
        <p:spPr>
          <a:xfrm>
            <a:off x="1181659" y="6921304"/>
            <a:ext cx="15025237" cy="2820923"/>
          </a:xfrm>
          <a:prstGeom prst="rect">
            <a:avLst/>
          </a:prstGeom>
        </p:spPr>
        <p:txBody>
          <a:bodyPr lIns="0" tIns="0" rIns="0" bIns="0" rtlCol="0" anchor="t">
            <a:spAutoFit/>
          </a:bodyPr>
          <a:lstStyle/>
          <a:p>
            <a:pPr marL="634757" lvl="1" indent="-317379" algn="r" rtl="1">
              <a:lnSpc>
                <a:spcPts val="4116"/>
              </a:lnSpc>
              <a:buFont typeface="Arial"/>
              <a:buChar char="•"/>
            </a:pPr>
            <a:r>
              <a:rPr lang="ar-EG" sz="2940" b="1" dirty="0">
                <a:solidFill>
                  <a:srgbClr val="000000"/>
                </a:solidFill>
                <a:latin typeface="XB Niloofar Bold"/>
                <a:ea typeface="XB Niloofar Bold"/>
                <a:cs typeface="XB Niloofar Bold"/>
                <a:sym typeface="XB Niloofar Bold"/>
                <a:rtl/>
              </a:rPr>
              <a:t>مراكز مكافحة عمل الأطفال</a:t>
            </a:r>
          </a:p>
          <a:p>
            <a:pPr marL="634757" lvl="1" indent="-317379" algn="r" rtl="1">
              <a:lnSpc>
                <a:spcPts val="4116"/>
              </a:lnSpc>
              <a:buFont typeface="Arial"/>
              <a:buChar char="•"/>
            </a:pPr>
            <a:r>
              <a:rPr lang="ar-EG" sz="2940" b="1" dirty="0">
                <a:solidFill>
                  <a:srgbClr val="000000"/>
                </a:solidFill>
                <a:latin typeface="XB Niloofar Bold"/>
                <a:ea typeface="XB Niloofar Bold"/>
                <a:cs typeface="XB Niloofar Bold"/>
                <a:sym typeface="XB Niloofar Bold"/>
                <a:rtl/>
              </a:rPr>
              <a:t>برنامج صرخة “</a:t>
            </a:r>
            <a:r>
              <a:rPr lang="en-US" sz="2940" b="1" dirty="0">
                <a:solidFill>
                  <a:srgbClr val="000000"/>
                </a:solidFill>
                <a:latin typeface="XB Niloofar Bold"/>
                <a:ea typeface="XB Niloofar Bold"/>
                <a:cs typeface="XB Niloofar Bold"/>
                <a:sym typeface="XB Niloofar Bold"/>
              </a:rPr>
              <a:t>scream</a:t>
            </a:r>
            <a:r>
              <a:rPr lang="ar-EG" sz="2940" b="1" dirty="0">
                <a:solidFill>
                  <a:srgbClr val="000000"/>
                </a:solidFill>
                <a:latin typeface="XB Niloofar Bold"/>
                <a:ea typeface="XB Niloofar Bold"/>
                <a:cs typeface="XB Niloofar Bold"/>
                <a:sym typeface="XB Niloofar Bold"/>
                <a:rtl/>
              </a:rPr>
              <a:t>”</a:t>
            </a:r>
          </a:p>
          <a:p>
            <a:pPr algn="r" rtl="1">
              <a:lnSpc>
                <a:spcPts val="5115"/>
              </a:lnSpc>
            </a:pPr>
            <a:r>
              <a:rPr lang="ar-EG" sz="2940" dirty="0">
                <a:solidFill>
                  <a:srgbClr val="000000"/>
                </a:solidFill>
                <a:latin typeface="XB Niloofar"/>
                <a:ea typeface="XB Niloofar"/>
                <a:cs typeface="XB Niloofar"/>
                <a:sym typeface="XB Niloofar"/>
                <a:rtl/>
              </a:rPr>
              <a:t>تنفيذ تدريبات ضمن أنشطة برنامج (صرخة) لتأهيل الاطفال والتي </a:t>
            </a:r>
            <a:r>
              <a:rPr lang="ar-EG" sz="2940" b="1" dirty="0">
                <a:solidFill>
                  <a:srgbClr val="000000"/>
                </a:solidFill>
                <a:latin typeface="XB Niloofar Bold"/>
                <a:ea typeface="XB Niloofar Bold"/>
                <a:cs typeface="XB Niloofar Bold"/>
                <a:sym typeface="XB Niloofar Bold"/>
                <a:rtl/>
              </a:rPr>
              <a:t>تنفذ بالتعاون مع منظمة العمل الدولية</a:t>
            </a:r>
            <a:r>
              <a:rPr lang="ar-EG" sz="2940" dirty="0">
                <a:solidFill>
                  <a:srgbClr val="000000"/>
                </a:solidFill>
                <a:latin typeface="XB Niloofar"/>
                <a:ea typeface="XB Niloofar"/>
                <a:cs typeface="XB Niloofar"/>
                <a:sym typeface="XB Niloofar"/>
                <a:rtl/>
              </a:rPr>
              <a:t> بهدف رفع وعى الاطفال بحقوقها عبر انشطة ثقافية وفنية والذي استفاد منها نحو </a:t>
            </a:r>
            <a:r>
              <a:rPr lang="en-US" sz="2940" b="1" dirty="0">
                <a:solidFill>
                  <a:srgbClr val="000000"/>
                </a:solidFill>
                <a:latin typeface="XB Niloofar Bold"/>
                <a:ea typeface="XB Niloofar Bold"/>
                <a:cs typeface="XB Niloofar Bold"/>
                <a:sym typeface="XB Niloofar Bold"/>
              </a:rPr>
              <a:t>1512</a:t>
            </a:r>
            <a:r>
              <a:rPr lang="ar-EG" sz="2940" b="1" dirty="0">
                <a:solidFill>
                  <a:srgbClr val="000000"/>
                </a:solidFill>
                <a:latin typeface="XB Niloofar Bold"/>
                <a:ea typeface="XB Niloofar Bold"/>
                <a:cs typeface="XB Niloofar Bold"/>
                <a:sym typeface="XB Niloofar Bold"/>
                <a:rtl/>
              </a:rPr>
              <a:t> طفلا خلال عام </a:t>
            </a:r>
            <a:r>
              <a:rPr lang="en-US" sz="2940" b="1" dirty="0">
                <a:solidFill>
                  <a:srgbClr val="000000"/>
                </a:solidFill>
                <a:latin typeface="XB Niloofar Bold"/>
                <a:ea typeface="XB Niloofar Bold"/>
                <a:cs typeface="XB Niloofar Bold"/>
                <a:sym typeface="XB Niloofar Bold"/>
              </a:rPr>
              <a:t>2024</a:t>
            </a:r>
            <a:r>
              <a:rPr lang="ar-EG" sz="2940" b="1" dirty="0">
                <a:solidFill>
                  <a:srgbClr val="000000"/>
                </a:solidFill>
                <a:latin typeface="XB Niloofar Bold"/>
                <a:ea typeface="XB Niloofar Bold"/>
                <a:cs typeface="XB Niloofar Bold"/>
                <a:sym typeface="XB Niloofar Bold"/>
                <a:rtl/>
              </a:rPr>
              <a:t>-</a:t>
            </a:r>
            <a:r>
              <a:rPr lang="en-US" sz="2940" b="1" dirty="0">
                <a:solidFill>
                  <a:srgbClr val="000000"/>
                </a:solidFill>
                <a:latin typeface="XB Niloofar Bold"/>
                <a:ea typeface="XB Niloofar Bold"/>
                <a:cs typeface="XB Niloofar Bold"/>
                <a:sym typeface="XB Niloofar Bold"/>
              </a:rPr>
              <a:t>2025</a:t>
            </a:r>
            <a:r>
              <a:rPr lang="ar-EG" sz="2940" b="1" dirty="0">
                <a:solidFill>
                  <a:srgbClr val="000000"/>
                </a:solidFill>
                <a:latin typeface="XB Niloofar Bold"/>
                <a:ea typeface="XB Niloofar Bold"/>
                <a:cs typeface="XB Niloofar Bold"/>
                <a:sym typeface="XB Niloofar Bold"/>
                <a:rtl/>
              </a:rPr>
              <a:t>.</a:t>
            </a:r>
            <a:r>
              <a:rPr lang="ar-EG" sz="2940" dirty="0">
                <a:solidFill>
                  <a:srgbClr val="000000"/>
                </a:solidFill>
                <a:latin typeface="XB Niloofar"/>
                <a:ea typeface="XB Niloofar"/>
                <a:cs typeface="XB Niloofar"/>
                <a:sym typeface="XB Niloofar"/>
                <a:rtl/>
              </a:rPr>
              <a:t> </a:t>
            </a:r>
          </a:p>
          <a:p>
            <a:pPr marL="634757" lvl="1" indent="-317379" algn="r" rtl="1">
              <a:lnSpc>
                <a:spcPts val="4116"/>
              </a:lnSpc>
              <a:buFont typeface="Arial"/>
              <a:buChar char="•"/>
            </a:pPr>
            <a:r>
              <a:rPr lang="ar-EG" sz="2940" b="1" dirty="0">
                <a:solidFill>
                  <a:srgbClr val="000000"/>
                </a:solidFill>
                <a:latin typeface="XB Niloofar Bold"/>
                <a:ea typeface="XB Niloofar Bold"/>
                <a:cs typeface="XB Niloofar Bold"/>
                <a:sym typeface="XB Niloofar Bold"/>
                <a:rtl/>
              </a:rPr>
              <a:t>ادارة الحالة والتدخل السريع. </a:t>
            </a:r>
          </a:p>
        </p:txBody>
      </p:sp>
      <p:grpSp>
        <p:nvGrpSpPr>
          <p:cNvPr id="13" name="Group 13"/>
          <p:cNvGrpSpPr/>
          <p:nvPr/>
        </p:nvGrpSpPr>
        <p:grpSpPr>
          <a:xfrm>
            <a:off x="16709488" y="6285408"/>
            <a:ext cx="325930" cy="325930"/>
            <a:chOff x="0" y="0"/>
            <a:chExt cx="812800" cy="812800"/>
          </a:xfrm>
        </p:grpSpPr>
        <p:sp>
          <p:nvSpPr>
            <p:cNvPr id="14" name="Freeform 14"/>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134E6F"/>
            </a:solidFill>
          </p:spPr>
          <p:txBody>
            <a:bodyPr/>
            <a:lstStyle/>
            <a:p>
              <a:endParaRPr lang="en-US"/>
            </a:p>
          </p:txBody>
        </p:sp>
        <p:sp>
          <p:nvSpPr>
            <p:cNvPr id="15" name="TextBox 15"/>
            <p:cNvSpPr txBox="1"/>
            <p:nvPr/>
          </p:nvSpPr>
          <p:spPr>
            <a:xfrm>
              <a:off x="76200" y="28575"/>
              <a:ext cx="660400" cy="708025"/>
            </a:xfrm>
            <a:prstGeom prst="rect">
              <a:avLst/>
            </a:prstGeom>
          </p:spPr>
          <p:txBody>
            <a:bodyPr lIns="50800" tIns="50800" rIns="50800" bIns="50800" rtlCol="0" anchor="ctr"/>
            <a:lstStyle/>
            <a:p>
              <a:pPr algn="ctr">
                <a:lnSpc>
                  <a:spcPts val="2940"/>
                </a:lnSpc>
              </a:pPr>
              <a:endParaRPr/>
            </a:p>
          </p:txBody>
        </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4288" y="416307"/>
            <a:ext cx="17666711" cy="1750065"/>
          </a:xfrm>
          <a:prstGeom prst="rect">
            <a:avLst/>
          </a:prstGeom>
        </p:spPr>
        <p:txBody>
          <a:bodyPr lIns="0" tIns="0" rIns="0" bIns="0" rtlCol="0" anchor="t">
            <a:spAutoFit/>
          </a:bodyPr>
          <a:lstStyle/>
          <a:p>
            <a:pPr marL="0" lvl="0" indent="0" algn="r" rtl="1">
              <a:lnSpc>
                <a:spcPts val="6380"/>
              </a:lnSpc>
            </a:pPr>
            <a:r>
              <a:rPr lang="ar-EG" sz="5800" b="1" dirty="0">
                <a:solidFill>
                  <a:srgbClr val="134E6F"/>
                </a:solidFill>
                <a:latin typeface="Tajawal Bold"/>
                <a:ea typeface="Tajawal Bold"/>
                <a:cs typeface="Tajawal Bold"/>
                <a:sym typeface="Tajawal Bold"/>
                <a:rtl/>
              </a:rPr>
              <a:t>المحور السادس: المتابعة والتنسيق لإنهاء عمل الأطفال خاصةً أسوأ أشكاله. </a:t>
            </a:r>
          </a:p>
        </p:txBody>
      </p:sp>
      <p:sp>
        <p:nvSpPr>
          <p:cNvPr id="3" name="TextBox 3"/>
          <p:cNvSpPr txBox="1"/>
          <p:nvPr/>
        </p:nvSpPr>
        <p:spPr>
          <a:xfrm>
            <a:off x="444311" y="2857457"/>
            <a:ext cx="16204831" cy="1040354"/>
          </a:xfrm>
          <a:prstGeom prst="rect">
            <a:avLst/>
          </a:prstGeom>
        </p:spPr>
        <p:txBody>
          <a:bodyPr lIns="0" tIns="0" rIns="0" bIns="0" rtlCol="0" anchor="t">
            <a:spAutoFit/>
          </a:bodyPr>
          <a:lstStyle/>
          <a:p>
            <a:pPr algn="r" rtl="1">
              <a:lnSpc>
                <a:spcPts val="3999"/>
              </a:lnSpc>
            </a:pPr>
            <a:r>
              <a:rPr lang="ar-EG" sz="2856" b="1" dirty="0">
                <a:solidFill>
                  <a:srgbClr val="134E6F"/>
                </a:solidFill>
                <a:latin typeface="Tajawal Bold"/>
                <a:ea typeface="Tajawal Bold"/>
                <a:cs typeface="Tajawal Bold"/>
                <a:sym typeface="Tajawal Bold"/>
                <a:rtl/>
              </a:rPr>
              <a:t>إجراء وزارة التضامن الاجتماعي تقييم للاحتياجات المباشرة للأطفال المستهدفين، بالإضافة إلى تقديم الخدمات المناسبة داخل المناطق المستهدفة.</a:t>
            </a:r>
          </a:p>
        </p:txBody>
      </p:sp>
      <p:sp>
        <p:nvSpPr>
          <p:cNvPr id="4" name="TextBox 4"/>
          <p:cNvSpPr txBox="1"/>
          <p:nvPr/>
        </p:nvSpPr>
        <p:spPr>
          <a:xfrm>
            <a:off x="1028700" y="4069261"/>
            <a:ext cx="15620441" cy="985138"/>
          </a:xfrm>
          <a:prstGeom prst="rect">
            <a:avLst/>
          </a:prstGeom>
        </p:spPr>
        <p:txBody>
          <a:bodyPr lIns="0" tIns="0" rIns="0" bIns="0" rtlCol="0" anchor="t">
            <a:spAutoFit/>
          </a:bodyPr>
          <a:lstStyle/>
          <a:p>
            <a:pPr algn="r" rtl="1">
              <a:lnSpc>
                <a:spcPts val="3976"/>
              </a:lnSpc>
            </a:pPr>
            <a:r>
              <a:rPr lang="ar-EG" sz="2840" dirty="0">
                <a:solidFill>
                  <a:srgbClr val="000000"/>
                </a:solidFill>
                <a:latin typeface="XB Niloofar"/>
                <a:ea typeface="XB Niloofar"/>
                <a:cs typeface="XB Niloofar"/>
                <a:sym typeface="XB Niloofar"/>
                <a:rtl/>
              </a:rPr>
              <a:t>كإنشاء مراكز رعاية الأطفال خلال موسم حصاد الياسمين بالتعاون مع منظمة العمل الدولية لمكافحة عمل الأطفال والذي يوفر بديلاً للسيدات العاملات في سلاسل توريد الياسمين </a:t>
            </a:r>
          </a:p>
        </p:txBody>
      </p:sp>
      <p:grpSp>
        <p:nvGrpSpPr>
          <p:cNvPr id="5" name="Group 5"/>
          <p:cNvGrpSpPr/>
          <p:nvPr/>
        </p:nvGrpSpPr>
        <p:grpSpPr>
          <a:xfrm>
            <a:off x="16911560" y="2962232"/>
            <a:ext cx="325930" cy="325930"/>
            <a:chOff x="0" y="0"/>
            <a:chExt cx="812800" cy="812800"/>
          </a:xfrm>
        </p:grpSpPr>
        <p:sp>
          <p:nvSpPr>
            <p:cNvPr id="6" name="Freeform 6"/>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134E6F"/>
            </a:solidFill>
          </p:spPr>
          <p:txBody>
            <a:bodyPr/>
            <a:lstStyle/>
            <a:p>
              <a:endParaRPr lang="en-US"/>
            </a:p>
          </p:txBody>
        </p:sp>
        <p:sp>
          <p:nvSpPr>
            <p:cNvPr id="7" name="TextBox 7"/>
            <p:cNvSpPr txBox="1"/>
            <p:nvPr/>
          </p:nvSpPr>
          <p:spPr>
            <a:xfrm>
              <a:off x="76200" y="28575"/>
              <a:ext cx="660400" cy="708025"/>
            </a:xfrm>
            <a:prstGeom prst="rect">
              <a:avLst/>
            </a:prstGeom>
          </p:spPr>
          <p:txBody>
            <a:bodyPr lIns="50800" tIns="50800" rIns="50800" bIns="50800" rtlCol="0" anchor="ctr"/>
            <a:lstStyle/>
            <a:p>
              <a:pPr algn="ctr">
                <a:lnSpc>
                  <a:spcPts val="2940"/>
                </a:lnSpc>
              </a:pPr>
              <a:endParaRPr/>
            </a:p>
          </p:txBody>
        </p:sp>
      </p:grpSp>
      <p:sp>
        <p:nvSpPr>
          <p:cNvPr id="8" name="AutoShape 8"/>
          <p:cNvSpPr/>
          <p:nvPr/>
        </p:nvSpPr>
        <p:spPr>
          <a:xfrm flipH="1">
            <a:off x="17074525" y="2472340"/>
            <a:ext cx="0" cy="7010166"/>
          </a:xfrm>
          <a:prstGeom prst="line">
            <a:avLst/>
          </a:prstGeom>
          <a:ln w="28575" cap="flat">
            <a:solidFill>
              <a:srgbClr val="134E6F"/>
            </a:solidFill>
            <a:prstDash val="solid"/>
            <a:headEnd type="diamond" w="med" len="med"/>
            <a:tailEnd type="diamond" w="med" len="med"/>
          </a:ln>
        </p:spPr>
        <p:txBody>
          <a:bodyPr/>
          <a:lstStyle/>
          <a:p>
            <a:endParaRPr lang="en-US"/>
          </a:p>
        </p:txBody>
      </p:sp>
      <p:sp>
        <p:nvSpPr>
          <p:cNvPr id="9" name="TextBox 9"/>
          <p:cNvSpPr txBox="1"/>
          <p:nvPr/>
        </p:nvSpPr>
        <p:spPr>
          <a:xfrm>
            <a:off x="0" y="5390150"/>
            <a:ext cx="16570991" cy="1040354"/>
          </a:xfrm>
          <a:prstGeom prst="rect">
            <a:avLst/>
          </a:prstGeom>
        </p:spPr>
        <p:txBody>
          <a:bodyPr lIns="0" tIns="0" rIns="0" bIns="0" rtlCol="0" anchor="t">
            <a:spAutoFit/>
          </a:bodyPr>
          <a:lstStyle/>
          <a:p>
            <a:pPr algn="r" rtl="1">
              <a:lnSpc>
                <a:spcPts val="3999"/>
              </a:lnSpc>
            </a:pPr>
            <a:r>
              <a:rPr lang="ar-EG" sz="2856" b="1" dirty="0">
                <a:solidFill>
                  <a:srgbClr val="134E6F"/>
                </a:solidFill>
                <a:latin typeface="Tajawal Bold"/>
                <a:ea typeface="Tajawal Bold"/>
                <a:cs typeface="Tajawal Bold"/>
                <a:sym typeface="Tajawal Bold"/>
                <a:rtl/>
              </a:rPr>
              <a:t>مشاركة وزارة التضامن الاجتماعي باجتماعات اللجنة التوجيهية الوطنية لمراجعة وتقييم الخطة الوطنية (</a:t>
            </a:r>
            <a:r>
              <a:rPr lang="en-US" sz="2856" b="1" dirty="0">
                <a:solidFill>
                  <a:srgbClr val="134E6F"/>
                </a:solidFill>
                <a:latin typeface="Tajawal Bold"/>
                <a:ea typeface="Tajawal Bold"/>
                <a:cs typeface="Tajawal Bold"/>
                <a:sym typeface="Tajawal Bold"/>
              </a:rPr>
              <a:t>2018</a:t>
            </a:r>
            <a:r>
              <a:rPr lang="ar-EG" sz="2856" b="1" dirty="0">
                <a:solidFill>
                  <a:srgbClr val="134E6F"/>
                </a:solidFill>
                <a:latin typeface="Tajawal Bold"/>
                <a:ea typeface="Tajawal Bold"/>
                <a:cs typeface="Tajawal Bold"/>
                <a:sym typeface="Tajawal Bold"/>
                <a:rtl/>
              </a:rPr>
              <a:t>–</a:t>
            </a:r>
            <a:r>
              <a:rPr lang="en-US" sz="2856" b="1" dirty="0">
                <a:solidFill>
                  <a:srgbClr val="134E6F"/>
                </a:solidFill>
                <a:latin typeface="Tajawal Bold"/>
                <a:ea typeface="Tajawal Bold"/>
                <a:cs typeface="Tajawal Bold"/>
                <a:sym typeface="Tajawal Bold"/>
              </a:rPr>
              <a:t>2025</a:t>
            </a:r>
            <a:r>
              <a:rPr lang="ar-EG" sz="2856" b="1" dirty="0">
                <a:solidFill>
                  <a:srgbClr val="134E6F"/>
                </a:solidFill>
                <a:latin typeface="Tajawal Bold"/>
                <a:ea typeface="Tajawal Bold"/>
                <a:cs typeface="Tajawal Bold"/>
                <a:sym typeface="Tajawal Bold"/>
                <a:rtl/>
              </a:rPr>
              <a:t>).</a:t>
            </a:r>
          </a:p>
        </p:txBody>
      </p:sp>
      <p:grpSp>
        <p:nvGrpSpPr>
          <p:cNvPr id="10" name="Group 10"/>
          <p:cNvGrpSpPr/>
          <p:nvPr/>
        </p:nvGrpSpPr>
        <p:grpSpPr>
          <a:xfrm>
            <a:off x="16911560" y="5509580"/>
            <a:ext cx="325930" cy="325930"/>
            <a:chOff x="0" y="0"/>
            <a:chExt cx="812800" cy="812800"/>
          </a:xfrm>
        </p:grpSpPr>
        <p:sp>
          <p:nvSpPr>
            <p:cNvPr id="11" name="Freeform 11"/>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134E6F"/>
            </a:solidFill>
          </p:spPr>
          <p:txBody>
            <a:bodyPr/>
            <a:lstStyle/>
            <a:p>
              <a:endParaRPr lang="en-US"/>
            </a:p>
          </p:txBody>
        </p:sp>
        <p:sp>
          <p:nvSpPr>
            <p:cNvPr id="12" name="TextBox 12"/>
            <p:cNvSpPr txBox="1"/>
            <p:nvPr/>
          </p:nvSpPr>
          <p:spPr>
            <a:xfrm>
              <a:off x="76200" y="28575"/>
              <a:ext cx="660400" cy="708025"/>
            </a:xfrm>
            <a:prstGeom prst="rect">
              <a:avLst/>
            </a:prstGeom>
          </p:spPr>
          <p:txBody>
            <a:bodyPr lIns="50800" tIns="50800" rIns="50800" bIns="50800" rtlCol="0" anchor="ctr"/>
            <a:lstStyle/>
            <a:p>
              <a:pPr algn="ctr">
                <a:lnSpc>
                  <a:spcPts val="2940"/>
                </a:lnSpc>
              </a:pPr>
              <a:endParaRPr/>
            </a:p>
          </p:txBody>
        </p:sp>
      </p:grpSp>
      <p:grpSp>
        <p:nvGrpSpPr>
          <p:cNvPr id="13" name="Group 13"/>
          <p:cNvGrpSpPr/>
          <p:nvPr/>
        </p:nvGrpSpPr>
        <p:grpSpPr>
          <a:xfrm>
            <a:off x="16911560" y="6750938"/>
            <a:ext cx="325930" cy="325930"/>
            <a:chOff x="0" y="0"/>
            <a:chExt cx="812800" cy="812800"/>
          </a:xfrm>
        </p:grpSpPr>
        <p:sp>
          <p:nvSpPr>
            <p:cNvPr id="14" name="Freeform 14"/>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134E6F"/>
            </a:solidFill>
          </p:spPr>
          <p:txBody>
            <a:bodyPr/>
            <a:lstStyle/>
            <a:p>
              <a:endParaRPr lang="en-US"/>
            </a:p>
          </p:txBody>
        </p:sp>
        <p:sp>
          <p:nvSpPr>
            <p:cNvPr id="15" name="TextBox 15"/>
            <p:cNvSpPr txBox="1"/>
            <p:nvPr/>
          </p:nvSpPr>
          <p:spPr>
            <a:xfrm>
              <a:off x="76200" y="28575"/>
              <a:ext cx="660400" cy="708025"/>
            </a:xfrm>
            <a:prstGeom prst="rect">
              <a:avLst/>
            </a:prstGeom>
          </p:spPr>
          <p:txBody>
            <a:bodyPr lIns="50800" tIns="50800" rIns="50800" bIns="50800" rtlCol="0" anchor="ctr"/>
            <a:lstStyle/>
            <a:p>
              <a:pPr algn="ctr">
                <a:lnSpc>
                  <a:spcPts val="2940"/>
                </a:lnSpc>
              </a:pPr>
              <a:endParaRPr/>
            </a:p>
          </p:txBody>
        </p:sp>
      </p:grpSp>
      <p:sp>
        <p:nvSpPr>
          <p:cNvPr id="16" name="TextBox 16"/>
          <p:cNvSpPr txBox="1"/>
          <p:nvPr/>
        </p:nvSpPr>
        <p:spPr>
          <a:xfrm>
            <a:off x="0" y="6646163"/>
            <a:ext cx="16612046" cy="1040354"/>
          </a:xfrm>
          <a:prstGeom prst="rect">
            <a:avLst/>
          </a:prstGeom>
        </p:spPr>
        <p:txBody>
          <a:bodyPr lIns="0" tIns="0" rIns="0" bIns="0" rtlCol="0" anchor="t">
            <a:spAutoFit/>
          </a:bodyPr>
          <a:lstStyle/>
          <a:p>
            <a:pPr algn="r" rtl="1">
              <a:lnSpc>
                <a:spcPts val="3999"/>
              </a:lnSpc>
            </a:pPr>
            <a:r>
              <a:rPr lang="ar-EG" sz="2856" b="1" dirty="0">
                <a:solidFill>
                  <a:srgbClr val="134E6F"/>
                </a:solidFill>
                <a:latin typeface="Tajawal Bold"/>
                <a:ea typeface="Tajawal Bold"/>
                <a:cs typeface="Tajawal Bold"/>
                <a:sym typeface="Tajawal Bold"/>
                <a:rtl/>
              </a:rPr>
              <a:t>قياس أثر التدخلات بمراكز مكافحة عمل الأطفال وتحديثات الأنشطة المقدمة للأطفال وفق النتائج من خلال المتابعة والزيارات الميدانية والتقييمات. </a:t>
            </a:r>
          </a:p>
        </p:txBody>
      </p:sp>
      <p:grpSp>
        <p:nvGrpSpPr>
          <p:cNvPr id="17" name="Group 17"/>
          <p:cNvGrpSpPr/>
          <p:nvPr/>
        </p:nvGrpSpPr>
        <p:grpSpPr>
          <a:xfrm>
            <a:off x="16911560" y="8056927"/>
            <a:ext cx="325930" cy="325930"/>
            <a:chOff x="0" y="0"/>
            <a:chExt cx="812800" cy="812800"/>
          </a:xfrm>
        </p:grpSpPr>
        <p:sp>
          <p:nvSpPr>
            <p:cNvPr id="18" name="Freeform 1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134E6F"/>
            </a:solidFill>
          </p:spPr>
          <p:txBody>
            <a:bodyPr/>
            <a:lstStyle/>
            <a:p>
              <a:endParaRPr lang="en-US"/>
            </a:p>
          </p:txBody>
        </p:sp>
        <p:sp>
          <p:nvSpPr>
            <p:cNvPr id="19" name="TextBox 19"/>
            <p:cNvSpPr txBox="1"/>
            <p:nvPr/>
          </p:nvSpPr>
          <p:spPr>
            <a:xfrm>
              <a:off x="76200" y="28575"/>
              <a:ext cx="660400" cy="708025"/>
            </a:xfrm>
            <a:prstGeom prst="rect">
              <a:avLst/>
            </a:prstGeom>
          </p:spPr>
          <p:txBody>
            <a:bodyPr lIns="50800" tIns="50800" rIns="50800" bIns="50800" rtlCol="0" anchor="ctr"/>
            <a:lstStyle/>
            <a:p>
              <a:pPr algn="ctr">
                <a:lnSpc>
                  <a:spcPts val="2940"/>
                </a:lnSpc>
              </a:pPr>
              <a:endParaRPr/>
            </a:p>
          </p:txBody>
        </p:sp>
      </p:grpSp>
      <p:sp>
        <p:nvSpPr>
          <p:cNvPr id="20" name="TextBox 20"/>
          <p:cNvSpPr txBox="1"/>
          <p:nvPr/>
        </p:nvSpPr>
        <p:spPr>
          <a:xfrm>
            <a:off x="14288" y="7952152"/>
            <a:ext cx="16643576" cy="1040354"/>
          </a:xfrm>
          <a:prstGeom prst="rect">
            <a:avLst/>
          </a:prstGeom>
        </p:spPr>
        <p:txBody>
          <a:bodyPr lIns="0" tIns="0" rIns="0" bIns="0" rtlCol="0" anchor="t">
            <a:spAutoFit/>
          </a:bodyPr>
          <a:lstStyle/>
          <a:p>
            <a:pPr algn="r" rtl="1">
              <a:lnSpc>
                <a:spcPts val="3999"/>
              </a:lnSpc>
            </a:pPr>
            <a:r>
              <a:rPr lang="ar-EG" sz="2856" b="1" dirty="0">
                <a:solidFill>
                  <a:srgbClr val="134E6F"/>
                </a:solidFill>
                <a:latin typeface="Tajawal Bold"/>
                <a:ea typeface="Tajawal Bold"/>
                <a:cs typeface="Tajawal Bold"/>
                <a:sym typeface="Tajawal Bold"/>
                <a:rtl/>
              </a:rPr>
              <a:t>المشاركة في الحوار المجتمعي وورش العمل المعنية بمناقشة قضايا وأبعاد عمل الأطفال المختلفة بمشاركة الجهات المعنية من المجالس والمؤسسات المختلفة. </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9F9F9"/>
        </a:solidFill>
        <a:effectLst/>
      </p:bgPr>
    </p:bg>
    <p:spTree>
      <p:nvGrpSpPr>
        <p:cNvPr id="1" name=""/>
        <p:cNvGrpSpPr/>
        <p:nvPr/>
      </p:nvGrpSpPr>
      <p:grpSpPr>
        <a:xfrm>
          <a:off x="0" y="0"/>
          <a:ext cx="0" cy="0"/>
          <a:chOff x="0" y="0"/>
          <a:chExt cx="0" cy="0"/>
        </a:xfrm>
      </p:grpSpPr>
      <p:sp>
        <p:nvSpPr>
          <p:cNvPr id="2" name="TextBox 2"/>
          <p:cNvSpPr txBox="1"/>
          <p:nvPr/>
        </p:nvSpPr>
        <p:spPr>
          <a:xfrm>
            <a:off x="11049000" y="7899962"/>
            <a:ext cx="5626636" cy="1275734"/>
          </a:xfrm>
          <a:prstGeom prst="rect">
            <a:avLst/>
          </a:prstGeom>
        </p:spPr>
        <p:txBody>
          <a:bodyPr lIns="0" tIns="0" rIns="0" bIns="0" rtlCol="0" anchor="t">
            <a:spAutoFit/>
          </a:bodyPr>
          <a:lstStyle/>
          <a:p>
            <a:pPr marL="0" lvl="0" indent="0" algn="l">
              <a:lnSpc>
                <a:spcPts val="9480"/>
              </a:lnSpc>
            </a:pPr>
            <a:r>
              <a:rPr lang="ar-EG" sz="9480" dirty="0">
                <a:solidFill>
                  <a:srgbClr val="134E6F"/>
                </a:solidFill>
                <a:latin typeface="Miriam" panose="020F0502020204030204" pitchFamily="34" charset="-79"/>
                <a:ea typeface="Georgia Pro Light"/>
                <a:cs typeface="Diwani Letter" panose="02010400000000000000" pitchFamily="2" charset="-78"/>
                <a:sym typeface="Georgia Pro Light"/>
              </a:rPr>
              <a:t>شكراً جزيلاً </a:t>
            </a:r>
            <a:endParaRPr lang="en-US" sz="9480" dirty="0">
              <a:solidFill>
                <a:srgbClr val="134E6F"/>
              </a:solidFill>
              <a:latin typeface="Miriam" panose="020F0502020204030204" pitchFamily="34" charset="-79"/>
              <a:ea typeface="Georgia Pro Light"/>
              <a:cs typeface="Diwani Letter" panose="02010400000000000000" pitchFamily="2" charset="-78"/>
              <a:sym typeface="Georgia Pro Light"/>
            </a:endParaRPr>
          </a:p>
        </p:txBody>
      </p:sp>
      <p:sp>
        <p:nvSpPr>
          <p:cNvPr id="3" name="AutoShape 3"/>
          <p:cNvSpPr/>
          <p:nvPr/>
        </p:nvSpPr>
        <p:spPr>
          <a:xfrm flipV="1">
            <a:off x="1028700" y="8552115"/>
            <a:ext cx="9436636" cy="1"/>
          </a:xfrm>
          <a:prstGeom prst="line">
            <a:avLst/>
          </a:prstGeom>
          <a:ln w="38100" cap="flat">
            <a:solidFill>
              <a:srgbClr val="134E6F"/>
            </a:solidFill>
            <a:prstDash val="solid"/>
            <a:headEnd type="diamond" w="sm" len="sm"/>
            <a:tailEnd type="none" w="sm" len="sm"/>
          </a:ln>
        </p:spPr>
        <p:txBody>
          <a:bodyPr/>
          <a:lstStyle/>
          <a:p>
            <a:endParaRPr lang="en-US"/>
          </a:p>
        </p:txBody>
      </p:sp>
      <p:sp>
        <p:nvSpPr>
          <p:cNvPr id="4" name="AutoShape 4"/>
          <p:cNvSpPr/>
          <p:nvPr/>
        </p:nvSpPr>
        <p:spPr>
          <a:xfrm flipH="1" flipV="1">
            <a:off x="14859000" y="8552115"/>
            <a:ext cx="2400300" cy="1"/>
          </a:xfrm>
          <a:prstGeom prst="line">
            <a:avLst/>
          </a:prstGeom>
          <a:ln w="38100" cap="flat">
            <a:solidFill>
              <a:srgbClr val="134E6F"/>
            </a:solidFill>
            <a:prstDash val="solid"/>
            <a:headEnd type="none" w="sm" len="sm"/>
            <a:tailEnd type="diamond" w="sm" len="sm"/>
          </a:ln>
        </p:spPr>
        <p:txBody>
          <a:bodyPr/>
          <a:lstStyle/>
          <a:p>
            <a:endParaRPr lang="en-US"/>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34</TotalTime>
  <Words>936</Words>
  <Application>Microsoft Office PowerPoint</Application>
  <PresentationFormat>Custom</PresentationFormat>
  <Paragraphs>75</Paragraphs>
  <Slides>9</Slides>
  <Notes>0</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9</vt:i4>
      </vt:variant>
    </vt:vector>
  </HeadingPairs>
  <TitlesOfParts>
    <vt:vector size="20" baseType="lpstr">
      <vt:lpstr>Tajawal Bold</vt:lpstr>
      <vt:lpstr>Calibri</vt:lpstr>
      <vt:lpstr>DM Sans</vt:lpstr>
      <vt:lpstr>Arial</vt:lpstr>
      <vt:lpstr>XB Tabriz</vt:lpstr>
      <vt:lpstr>XB Niloofar Bold</vt:lpstr>
      <vt:lpstr>Miriam</vt:lpstr>
      <vt:lpstr>XB Niloofar</vt:lpstr>
      <vt:lpstr>DM Sans Bold</vt:lpstr>
      <vt:lpstr>XB Yagut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 نظام عادل وآمن</dc:title>
  <dc:description>Presentation - نظام عادل وآمن</dc:description>
  <cp:lastModifiedBy>201201688012</cp:lastModifiedBy>
  <cp:revision>3</cp:revision>
  <dcterms:created xsi:type="dcterms:W3CDTF">2006-08-16T00:00:00Z</dcterms:created>
  <dcterms:modified xsi:type="dcterms:W3CDTF">2025-12-03T16:56:23Z</dcterms:modified>
  <dc:identifier>DAG6Rr7nlAk</dc:identifier>
</cp:coreProperties>
</file>